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0"/>
  </p:notesMasterIdLst>
  <p:handoutMasterIdLst>
    <p:handoutMasterId r:id="rId41"/>
  </p:handoutMasterIdLst>
  <p:sldIdLst>
    <p:sldId id="256" r:id="rId3"/>
    <p:sldId id="307010" r:id="rId4"/>
    <p:sldId id="1532" r:id="rId5"/>
    <p:sldId id="275" r:id="rId6"/>
    <p:sldId id="306995" r:id="rId7"/>
    <p:sldId id="3350" r:id="rId8"/>
    <p:sldId id="307003" r:id="rId9"/>
    <p:sldId id="306988" r:id="rId10"/>
    <p:sldId id="306991" r:id="rId11"/>
    <p:sldId id="2076138238" r:id="rId12"/>
    <p:sldId id="2076138229" r:id="rId13"/>
    <p:sldId id="3081" r:id="rId14"/>
    <p:sldId id="258" r:id="rId15"/>
    <p:sldId id="380" r:id="rId16"/>
    <p:sldId id="364" r:id="rId17"/>
    <p:sldId id="392" r:id="rId18"/>
    <p:sldId id="2076138243" r:id="rId19"/>
    <p:sldId id="2076138239" r:id="rId20"/>
    <p:sldId id="273" r:id="rId21"/>
    <p:sldId id="274" r:id="rId22"/>
    <p:sldId id="2076138242" r:id="rId23"/>
    <p:sldId id="276" r:id="rId24"/>
    <p:sldId id="3281" r:id="rId25"/>
    <p:sldId id="260" r:id="rId26"/>
    <p:sldId id="2076138245" r:id="rId27"/>
    <p:sldId id="259" r:id="rId28"/>
    <p:sldId id="271" r:id="rId29"/>
    <p:sldId id="2076138227" r:id="rId30"/>
    <p:sldId id="312" r:id="rId31"/>
    <p:sldId id="374" r:id="rId32"/>
    <p:sldId id="3084" r:id="rId33"/>
    <p:sldId id="2076138233" r:id="rId34"/>
    <p:sldId id="2076138240" r:id="rId35"/>
    <p:sldId id="2076138237" r:id="rId36"/>
    <p:sldId id="2076138234" r:id="rId37"/>
    <p:sldId id="2076138244" r:id="rId38"/>
    <p:sldId id="307005" r:id="rId39"/>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11570A9-CA21-4175-A397-3824A6259EB9}">
          <p14:sldIdLst>
            <p14:sldId id="256"/>
            <p14:sldId id="307010"/>
            <p14:sldId id="1532"/>
            <p14:sldId id="275"/>
            <p14:sldId id="306995"/>
            <p14:sldId id="3350"/>
            <p14:sldId id="307003"/>
            <p14:sldId id="306988"/>
            <p14:sldId id="306991"/>
            <p14:sldId id="2076138238"/>
          </p14:sldIdLst>
        </p14:section>
        <p14:section name="Sección sin título" id="{E76727E3-D815-4472-BDC6-DC76B8E77C91}">
          <p14:sldIdLst>
            <p14:sldId id="2076138229"/>
            <p14:sldId id="3081"/>
            <p14:sldId id="258"/>
            <p14:sldId id="380"/>
            <p14:sldId id="364"/>
            <p14:sldId id="392"/>
            <p14:sldId id="2076138243"/>
            <p14:sldId id="2076138239"/>
            <p14:sldId id="273"/>
            <p14:sldId id="274"/>
            <p14:sldId id="2076138242"/>
            <p14:sldId id="276"/>
            <p14:sldId id="3281"/>
            <p14:sldId id="260"/>
            <p14:sldId id="2076138245"/>
            <p14:sldId id="259"/>
            <p14:sldId id="271"/>
            <p14:sldId id="2076138227"/>
            <p14:sldId id="312"/>
            <p14:sldId id="374"/>
            <p14:sldId id="3084"/>
            <p14:sldId id="2076138233"/>
            <p14:sldId id="2076138240"/>
            <p14:sldId id="2076138237"/>
            <p14:sldId id="2076138234"/>
            <p14:sldId id="2076138244"/>
            <p14:sldId id="3070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cks, Paul" initials="HP" lastIdx="2" clrIdx="0">
    <p:extLst>
      <p:ext uri="{19B8F6BF-5375-455C-9EA6-DF929625EA0E}">
        <p15:presenceInfo xmlns:p15="http://schemas.microsoft.com/office/powerpoint/2012/main" userId="Hicks, Pau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2D4"/>
    <a:srgbClr val="2F5597"/>
    <a:srgbClr val="14B9E3"/>
    <a:srgbClr val="C1F3FF"/>
    <a:srgbClr val="D7D7D9"/>
    <a:srgbClr val="F0C189"/>
    <a:srgbClr val="56E9B7"/>
    <a:srgbClr val="92E797"/>
    <a:srgbClr val="62BAE1"/>
    <a:srgbClr val="A5D2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026" autoAdjust="0"/>
  </p:normalViewPr>
  <p:slideViewPr>
    <p:cSldViewPr snapToGrid="0">
      <p:cViewPr varScale="1">
        <p:scale>
          <a:sx n="62" d="100"/>
          <a:sy n="62" d="100"/>
        </p:scale>
        <p:origin x="760" y="4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50" d="100"/>
          <a:sy n="50" d="100"/>
        </p:scale>
        <p:origin x="2640"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uis.torres\Desktop\Analisis%20de%20suelo%20ASA%20201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s-SV" sz="1800" dirty="0"/>
              <a:t>Porcentaje de parcelas de productores por debajo del nivel crítico de nutrientes</a:t>
            </a:r>
            <a:endParaRPr lang="en-US" sz="1800" dirty="0"/>
          </a:p>
        </c:rich>
      </c:tx>
      <c:layout>
        <c:manualLayout>
          <c:xMode val="edge"/>
          <c:yMode val="edge"/>
          <c:x val="0.10616410310758277"/>
          <c:y val="1.977750565683380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11973595745981"/>
          <c:y val="0.23330788947125944"/>
          <c:w val="0.87211066968196727"/>
          <c:h val="0.68887898217508425"/>
        </c:manualLayout>
      </c:layout>
      <c:barChart>
        <c:barDir val="col"/>
        <c:grouping val="clustered"/>
        <c:varyColors val="0"/>
        <c:ser>
          <c:idx val="3"/>
          <c:order val="3"/>
          <c:tx>
            <c:strRef>
              <c:f>'tabla socios'!$P$3</c:f>
              <c:strCache>
                <c:ptCount val="1"/>
                <c:pt idx="0">
                  <c:v>porcentaje 2</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 socios'!$L$4:$L$33</c:f>
              <c:strCache>
                <c:ptCount val="10"/>
                <c:pt idx="0">
                  <c:v>P</c:v>
                </c:pt>
                <c:pt idx="1">
                  <c:v>pH</c:v>
                </c:pt>
                <c:pt idx="2">
                  <c:v>K</c:v>
                </c:pt>
                <c:pt idx="3">
                  <c:v>Cu</c:v>
                </c:pt>
                <c:pt idx="4">
                  <c:v>Zn</c:v>
                </c:pt>
                <c:pt idx="5">
                  <c:v>Mn</c:v>
                </c:pt>
                <c:pt idx="6">
                  <c:v>Fe</c:v>
                </c:pt>
                <c:pt idx="7">
                  <c:v>Mg</c:v>
                </c:pt>
                <c:pt idx="8">
                  <c:v>MO</c:v>
                </c:pt>
                <c:pt idx="9">
                  <c:v>Ca</c:v>
                </c:pt>
              </c:strCache>
              <c:extLst/>
            </c:strRef>
          </c:cat>
          <c:val>
            <c:numRef>
              <c:f>'tabla socios'!$P$4:$P$33</c:f>
              <c:numCache>
                <c:formatCode>0%</c:formatCode>
                <c:ptCount val="10"/>
                <c:pt idx="0">
                  <c:v>0.81958762886597936</c:v>
                </c:pt>
                <c:pt idx="1">
                  <c:v>0.76288659793814428</c:v>
                </c:pt>
                <c:pt idx="2">
                  <c:v>7.7319587628865982E-2</c:v>
                </c:pt>
                <c:pt idx="3">
                  <c:v>0.32474226804123713</c:v>
                </c:pt>
                <c:pt idx="4">
                  <c:v>0.90206185567010311</c:v>
                </c:pt>
                <c:pt idx="5">
                  <c:v>6.7010309278350513E-2</c:v>
                </c:pt>
                <c:pt idx="6">
                  <c:v>0.28865979381443296</c:v>
                </c:pt>
                <c:pt idx="7">
                  <c:v>0.49484536082474229</c:v>
                </c:pt>
                <c:pt idx="8">
                  <c:v>5.6701030927835051E-2</c:v>
                </c:pt>
                <c:pt idx="9">
                  <c:v>0.4175257731958763</c:v>
                </c:pt>
              </c:numCache>
              <c:extLst/>
            </c:numRef>
          </c:val>
          <c:extLst>
            <c:ext xmlns:c16="http://schemas.microsoft.com/office/drawing/2014/chart" uri="{C3380CC4-5D6E-409C-BE32-E72D297353CC}">
              <c16:uniqueId val="{00000000-A667-41D1-8E7F-5CC80A9B4F03}"/>
            </c:ext>
          </c:extLst>
        </c:ser>
        <c:dLbls>
          <c:dLblPos val="outEnd"/>
          <c:showLegendKey val="0"/>
          <c:showVal val="1"/>
          <c:showCatName val="0"/>
          <c:showSerName val="0"/>
          <c:showPercent val="0"/>
          <c:showBubbleSize val="0"/>
        </c:dLbls>
        <c:gapWidth val="219"/>
        <c:overlap val="-27"/>
        <c:axId val="515686984"/>
        <c:axId val="515684688"/>
        <c:extLst>
          <c:ext xmlns:c15="http://schemas.microsoft.com/office/drawing/2012/chart" uri="{02D57815-91ED-43cb-92C2-25804820EDAC}">
            <c15:filteredBarSeries>
              <c15:ser>
                <c:idx val="0"/>
                <c:order val="0"/>
                <c:tx>
                  <c:strRef>
                    <c:extLst>
                      <c:ext uri="{02D57815-91ED-43cb-92C2-25804820EDAC}">
                        <c15:formulaRef>
                          <c15:sqref>'tabla socios'!$M$3</c15:sqref>
                        </c15:formulaRef>
                      </c:ext>
                    </c:extLst>
                    <c:strCache>
                      <c:ptCount val="1"/>
                      <c:pt idx="0">
                        <c:v> alto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'tabla socios'!$L$4:$L$33</c15:sqref>
                        </c15:formulaRef>
                      </c:ext>
                    </c:extLst>
                    <c:strCache>
                      <c:ptCount val="10"/>
                      <c:pt idx="0">
                        <c:v>P</c:v>
                      </c:pt>
                      <c:pt idx="1">
                        <c:v>pH</c:v>
                      </c:pt>
                      <c:pt idx="2">
                        <c:v>K</c:v>
                      </c:pt>
                      <c:pt idx="3">
                        <c:v>Cu</c:v>
                      </c:pt>
                      <c:pt idx="4">
                        <c:v>Zn</c:v>
                      </c:pt>
                      <c:pt idx="5">
                        <c:v>Mn</c:v>
                      </c:pt>
                      <c:pt idx="6">
                        <c:v>Fe</c:v>
                      </c:pt>
                      <c:pt idx="7">
                        <c:v>Mg</c:v>
                      </c:pt>
                      <c:pt idx="8">
                        <c:v>MO</c:v>
                      </c:pt>
                      <c:pt idx="9">
                        <c:v>Ca</c:v>
                      </c:pt>
                    </c:strCache>
                  </c:strRef>
                </c:cat>
                <c:val>
                  <c:numRef>
                    <c:extLst>
                      <c:ext uri="{02D57815-91ED-43cb-92C2-25804820EDAC}">
                        <c15:formulaRef>
                          <c15:sqref>'tabla socios'!$M$4:$M$33</c15:sqref>
                        </c15:formulaRef>
                      </c:ext>
                    </c:extLst>
                    <c:numCache>
                      <c:formatCode>General</c:formatCode>
                      <c:ptCount val="10"/>
                      <c:pt idx="0">
                        <c:v>35</c:v>
                      </c:pt>
                      <c:pt idx="1">
                        <c:v>46</c:v>
                      </c:pt>
                      <c:pt idx="2">
                        <c:v>179</c:v>
                      </c:pt>
                      <c:pt idx="3">
                        <c:v>131</c:v>
                      </c:pt>
                      <c:pt idx="4">
                        <c:v>19</c:v>
                      </c:pt>
                      <c:pt idx="5">
                        <c:v>181</c:v>
                      </c:pt>
                      <c:pt idx="6">
                        <c:v>138</c:v>
                      </c:pt>
                      <c:pt idx="7">
                        <c:v>98</c:v>
                      </c:pt>
                      <c:pt idx="8">
                        <c:v>183</c:v>
                      </c:pt>
                      <c:pt idx="9">
                        <c:v>113</c:v>
                      </c:pt>
                    </c:numCache>
                  </c:numRef>
                </c:val>
                <c:extLst>
                  <c:ext xmlns:c16="http://schemas.microsoft.com/office/drawing/2014/chart" uri="{C3380CC4-5D6E-409C-BE32-E72D297353CC}">
                    <c16:uniqueId val="{00000001-A667-41D1-8E7F-5CC80A9B4F0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'tabla socios'!$N$3</c15:sqref>
                        </c15:formulaRef>
                      </c:ext>
                    </c:extLst>
                    <c:strCache>
                      <c:ptCount val="1"/>
                      <c:pt idx="0">
                        <c:v> porcentaje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'tabla socios'!$L$4:$L$33</c15:sqref>
                        </c15:formulaRef>
                      </c:ext>
                    </c:extLst>
                    <c:strCache>
                      <c:ptCount val="10"/>
                      <c:pt idx="0">
                        <c:v>P</c:v>
                      </c:pt>
                      <c:pt idx="1">
                        <c:v>pH</c:v>
                      </c:pt>
                      <c:pt idx="2">
                        <c:v>K</c:v>
                      </c:pt>
                      <c:pt idx="3">
                        <c:v>Cu</c:v>
                      </c:pt>
                      <c:pt idx="4">
                        <c:v>Zn</c:v>
                      </c:pt>
                      <c:pt idx="5">
                        <c:v>Mn</c:v>
                      </c:pt>
                      <c:pt idx="6">
                        <c:v>Fe</c:v>
                      </c:pt>
                      <c:pt idx="7">
                        <c:v>Mg</c:v>
                      </c:pt>
                      <c:pt idx="8">
                        <c:v>MO</c:v>
                      </c:pt>
                      <c:pt idx="9">
                        <c:v>Ca</c:v>
                      </c:pt>
                    </c:strCache>
                  </c:strRef>
                </c:cat>
                <c:val>
                  <c:numRef>
                    <c:extLst xmlns:c15="http://schemas.microsoft.com/office/drawing/2012/chart">
                      <c:ext xmlns:c15="http://schemas.microsoft.com/office/drawing/2012/chart" uri="{02D57815-91ED-43cb-92C2-25804820EDAC}">
                        <c15:formulaRef>
                          <c15:sqref>'tabla socios'!$N$4:$N$33</c15:sqref>
                        </c15:formulaRef>
                      </c:ext>
                    </c:extLst>
                    <c:numCache>
                      <c:formatCode>0%</c:formatCode>
                      <c:ptCount val="10"/>
                      <c:pt idx="0">
                        <c:v>0.18041237113402062</c:v>
                      </c:pt>
                      <c:pt idx="1">
                        <c:v>0.23711340206185566</c:v>
                      </c:pt>
                      <c:pt idx="2">
                        <c:v>0.92268041237113407</c:v>
                      </c:pt>
                      <c:pt idx="3">
                        <c:v>0.67525773195876293</c:v>
                      </c:pt>
                      <c:pt idx="4">
                        <c:v>9.7938144329896906E-2</c:v>
                      </c:pt>
                      <c:pt idx="5">
                        <c:v>0.9329896907216495</c:v>
                      </c:pt>
                      <c:pt idx="6">
                        <c:v>0.71134020618556704</c:v>
                      </c:pt>
                      <c:pt idx="7">
                        <c:v>0.50515463917525771</c:v>
                      </c:pt>
                      <c:pt idx="8">
                        <c:v>0.94329896907216493</c:v>
                      </c:pt>
                      <c:pt idx="9">
                        <c:v>0.58247422680412375</c:v>
                      </c:pt>
                    </c:numCache>
                  </c:numRef>
                </c:val>
                <c:extLst xmlns:c15="http://schemas.microsoft.com/office/drawing/2012/chart">
                  <c:ext xmlns:c16="http://schemas.microsoft.com/office/drawing/2014/chart" uri="{C3380CC4-5D6E-409C-BE32-E72D297353CC}">
                    <c16:uniqueId val="{00000002-A667-41D1-8E7F-5CC80A9B4F0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'tabla socios'!$O$3</c15:sqref>
                        </c15:formulaRef>
                      </c:ext>
                    </c:extLst>
                    <c:strCache>
                      <c:ptCount val="1"/>
                      <c:pt idx="0">
                        <c:v> Bajo</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'tabla socios'!$L$4:$L$33</c15:sqref>
                        </c15:formulaRef>
                      </c:ext>
                    </c:extLst>
                    <c:strCache>
                      <c:ptCount val="10"/>
                      <c:pt idx="0">
                        <c:v>P</c:v>
                      </c:pt>
                      <c:pt idx="1">
                        <c:v>pH</c:v>
                      </c:pt>
                      <c:pt idx="2">
                        <c:v>K</c:v>
                      </c:pt>
                      <c:pt idx="3">
                        <c:v>Cu</c:v>
                      </c:pt>
                      <c:pt idx="4">
                        <c:v>Zn</c:v>
                      </c:pt>
                      <c:pt idx="5">
                        <c:v>Mn</c:v>
                      </c:pt>
                      <c:pt idx="6">
                        <c:v>Fe</c:v>
                      </c:pt>
                      <c:pt idx="7">
                        <c:v>Mg</c:v>
                      </c:pt>
                      <c:pt idx="8">
                        <c:v>MO</c:v>
                      </c:pt>
                      <c:pt idx="9">
                        <c:v>Ca</c:v>
                      </c:pt>
                    </c:strCache>
                  </c:strRef>
                </c:cat>
                <c:val>
                  <c:numRef>
                    <c:extLst xmlns:c15="http://schemas.microsoft.com/office/drawing/2012/chart">
                      <c:ext xmlns:c15="http://schemas.microsoft.com/office/drawing/2012/chart" uri="{02D57815-91ED-43cb-92C2-25804820EDAC}">
                        <c15:formulaRef>
                          <c15:sqref>'tabla socios'!$O$4:$O$33</c15:sqref>
                        </c15:formulaRef>
                      </c:ext>
                    </c:extLst>
                    <c:numCache>
                      <c:formatCode>General</c:formatCode>
                      <c:ptCount val="10"/>
                      <c:pt idx="0">
                        <c:v>159</c:v>
                      </c:pt>
                      <c:pt idx="1">
                        <c:v>148</c:v>
                      </c:pt>
                      <c:pt idx="2">
                        <c:v>15</c:v>
                      </c:pt>
                      <c:pt idx="3">
                        <c:v>63</c:v>
                      </c:pt>
                      <c:pt idx="4">
                        <c:v>175</c:v>
                      </c:pt>
                      <c:pt idx="5">
                        <c:v>13</c:v>
                      </c:pt>
                      <c:pt idx="6">
                        <c:v>56</c:v>
                      </c:pt>
                      <c:pt idx="7">
                        <c:v>96</c:v>
                      </c:pt>
                      <c:pt idx="8">
                        <c:v>11</c:v>
                      </c:pt>
                      <c:pt idx="9">
                        <c:v>81</c:v>
                      </c:pt>
                    </c:numCache>
                  </c:numRef>
                </c:val>
                <c:extLst xmlns:c15="http://schemas.microsoft.com/office/drawing/2012/chart">
                  <c:ext xmlns:c16="http://schemas.microsoft.com/office/drawing/2014/chart" uri="{C3380CC4-5D6E-409C-BE32-E72D297353CC}">
                    <c16:uniqueId val="{00000003-A667-41D1-8E7F-5CC80A9B4F03}"/>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'tabla socios'!$Q$3</c15:sqref>
                        </c15:formulaRef>
                      </c:ext>
                    </c:extLst>
                    <c:strCache>
                      <c:ptCount val="1"/>
                      <c:pt idx="0">
                        <c:v>Suma de Total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'tabla socios'!$L$4:$L$33</c15:sqref>
                        </c15:formulaRef>
                      </c:ext>
                    </c:extLst>
                    <c:strCache>
                      <c:ptCount val="10"/>
                      <c:pt idx="0">
                        <c:v>P</c:v>
                      </c:pt>
                      <c:pt idx="1">
                        <c:v>pH</c:v>
                      </c:pt>
                      <c:pt idx="2">
                        <c:v>K</c:v>
                      </c:pt>
                      <c:pt idx="3">
                        <c:v>Cu</c:v>
                      </c:pt>
                      <c:pt idx="4">
                        <c:v>Zn</c:v>
                      </c:pt>
                      <c:pt idx="5">
                        <c:v>Mn</c:v>
                      </c:pt>
                      <c:pt idx="6">
                        <c:v>Fe</c:v>
                      </c:pt>
                      <c:pt idx="7">
                        <c:v>Mg</c:v>
                      </c:pt>
                      <c:pt idx="8">
                        <c:v>MO</c:v>
                      </c:pt>
                      <c:pt idx="9">
                        <c:v>Ca</c:v>
                      </c:pt>
                    </c:strCache>
                  </c:strRef>
                </c:cat>
                <c:val>
                  <c:numRef>
                    <c:extLst xmlns:c15="http://schemas.microsoft.com/office/drawing/2012/chart">
                      <c:ext xmlns:c15="http://schemas.microsoft.com/office/drawing/2012/chart" uri="{02D57815-91ED-43cb-92C2-25804820EDAC}">
                        <c15:formulaRef>
                          <c15:sqref>'tabla socios'!$Q$4:$Q$33</c15:sqref>
                        </c15:formulaRef>
                      </c:ext>
                    </c:extLst>
                    <c:numCache>
                      <c:formatCode>General</c:formatCode>
                      <c:ptCount val="10"/>
                      <c:pt idx="0">
                        <c:v>194</c:v>
                      </c:pt>
                      <c:pt idx="1">
                        <c:v>194</c:v>
                      </c:pt>
                      <c:pt idx="2">
                        <c:v>194</c:v>
                      </c:pt>
                      <c:pt idx="3">
                        <c:v>194</c:v>
                      </c:pt>
                      <c:pt idx="4">
                        <c:v>194</c:v>
                      </c:pt>
                      <c:pt idx="5">
                        <c:v>194</c:v>
                      </c:pt>
                      <c:pt idx="6">
                        <c:v>194</c:v>
                      </c:pt>
                      <c:pt idx="7">
                        <c:v>194</c:v>
                      </c:pt>
                      <c:pt idx="8">
                        <c:v>194</c:v>
                      </c:pt>
                      <c:pt idx="9">
                        <c:v>194</c:v>
                      </c:pt>
                    </c:numCache>
                  </c:numRef>
                </c:val>
                <c:extLst xmlns:c15="http://schemas.microsoft.com/office/drawing/2012/chart">
                  <c:ext xmlns:c16="http://schemas.microsoft.com/office/drawing/2014/chart" uri="{C3380CC4-5D6E-409C-BE32-E72D297353CC}">
                    <c16:uniqueId val="{00000004-A667-41D1-8E7F-5CC80A9B4F03}"/>
                  </c:ext>
                </c:extLst>
              </c15:ser>
            </c15:filteredBarSeries>
          </c:ext>
        </c:extLst>
      </c:barChart>
      <c:catAx>
        <c:axId val="515686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SV"/>
          </a:p>
        </c:txPr>
        <c:crossAx val="515684688"/>
        <c:crosses val="autoZero"/>
        <c:auto val="1"/>
        <c:lblAlgn val="ctr"/>
        <c:lblOffset val="100"/>
        <c:noMultiLvlLbl val="0"/>
      </c:catAx>
      <c:valAx>
        <c:axId val="5156846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SV"/>
          </a:p>
        </c:txPr>
        <c:crossAx val="515686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sz="1400"/>
      </a:pPr>
      <a:endParaRPr lang="es-S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panose="02020603050405020304" pitchFamily="18" charset="0"/>
                <a:ea typeface="+mn-ea"/>
                <a:cs typeface="Times" panose="02020603050405020304" pitchFamily="18" charset="0"/>
              </a:defRPr>
            </a:pPr>
            <a:r>
              <a:rPr lang="es-SV" sz="2400" b="1" dirty="0">
                <a:latin typeface="Times" panose="02020603050405020304" pitchFamily="18" charset="0"/>
                <a:cs typeface="Times" panose="02020603050405020304" pitchFamily="18" charset="0"/>
              </a:rPr>
              <a:t>Tenencia de bienes en</a:t>
            </a:r>
            <a:r>
              <a:rPr lang="es-SV" sz="2400" b="1" baseline="0" dirty="0">
                <a:latin typeface="Times" panose="02020603050405020304" pitchFamily="18" charset="0"/>
                <a:cs typeface="Times" panose="02020603050405020304" pitchFamily="18" charset="0"/>
              </a:rPr>
              <a:t> el hogar, 2007 y 2024</a:t>
            </a:r>
            <a:r>
              <a:rPr lang="es-SV" sz="2400" b="1" dirty="0">
                <a:latin typeface="Times" panose="02020603050405020304" pitchFamily="18" charset="0"/>
                <a:cs typeface="Times" panose="02020603050405020304" pitchFamily="18"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panose="02020603050405020304" pitchFamily="18" charset="0"/>
              <a:ea typeface="+mn-ea"/>
              <a:cs typeface="Times" panose="02020603050405020304" pitchFamily="18" charset="0"/>
            </a:defRPr>
          </a:pPr>
          <a:endParaRPr lang="es-SV"/>
        </a:p>
      </c:txPr>
    </c:title>
    <c:autoTitleDeleted val="0"/>
    <c:plotArea>
      <c:layout>
        <c:manualLayout>
          <c:layoutTarget val="inner"/>
          <c:xMode val="edge"/>
          <c:yMode val="edge"/>
          <c:x val="1.5374883010016896E-2"/>
          <c:y val="0.18369899775245535"/>
          <c:w val="0.96925023397996624"/>
          <c:h val="0.63584923724724607"/>
        </c:manualLayout>
      </c:layout>
      <c:barChart>
        <c:barDir val="col"/>
        <c:grouping val="clustered"/>
        <c:varyColors val="0"/>
        <c:ser>
          <c:idx val="0"/>
          <c:order val="0"/>
          <c:tx>
            <c:strRef>
              <c:f>Hoja1!$F$5</c:f>
              <c:strCache>
                <c:ptCount val="1"/>
                <c:pt idx="0">
                  <c:v>2007</c:v>
                </c:pt>
              </c:strCache>
            </c:strRef>
          </c:tx>
          <c:spPr>
            <a:solidFill>
              <a:srgbClr val="8FA2D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Hoja1!$E$6:$E$8</c:f>
              <c:strCache>
                <c:ptCount val="3"/>
                <c:pt idx="0">
                  <c:v>Telefono celular</c:v>
                </c:pt>
                <c:pt idx="1">
                  <c:v>Internet residencial</c:v>
                </c:pt>
                <c:pt idx="2">
                  <c:v>Computadora o Laptop</c:v>
                </c:pt>
              </c:strCache>
            </c:strRef>
          </c:cat>
          <c:val>
            <c:numRef>
              <c:f>Hoja1!$F$6:$F$8</c:f>
              <c:numCache>
                <c:formatCode>0.0%</c:formatCode>
                <c:ptCount val="3"/>
                <c:pt idx="0">
                  <c:v>0.64500000000000002</c:v>
                </c:pt>
                <c:pt idx="1">
                  <c:v>3.7999999999999999E-2</c:v>
                </c:pt>
                <c:pt idx="2">
                  <c:v>0.112</c:v>
                </c:pt>
              </c:numCache>
            </c:numRef>
          </c:val>
          <c:extLst>
            <c:ext xmlns:c16="http://schemas.microsoft.com/office/drawing/2014/chart" uri="{C3380CC4-5D6E-409C-BE32-E72D297353CC}">
              <c16:uniqueId val="{00000000-21B7-4EA5-956F-9BB06ACBDCD3}"/>
            </c:ext>
          </c:extLst>
        </c:ser>
        <c:ser>
          <c:idx val="1"/>
          <c:order val="1"/>
          <c:tx>
            <c:strRef>
              <c:f>Hoja1!$G$5</c:f>
              <c:strCache>
                <c:ptCount val="1"/>
                <c:pt idx="0">
                  <c:v>2024</c:v>
                </c:pt>
              </c:strCache>
            </c:strRef>
          </c:tx>
          <c:spPr>
            <a:solidFill>
              <a:srgbClr val="2F55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Hoja1!$E$6:$E$8</c:f>
              <c:strCache>
                <c:ptCount val="3"/>
                <c:pt idx="0">
                  <c:v>Telefono celular</c:v>
                </c:pt>
                <c:pt idx="1">
                  <c:v>Internet residencial</c:v>
                </c:pt>
                <c:pt idx="2">
                  <c:v>Computadora o Laptop</c:v>
                </c:pt>
              </c:strCache>
            </c:strRef>
          </c:cat>
          <c:val>
            <c:numRef>
              <c:f>Hoja1!$G$6:$G$8</c:f>
              <c:numCache>
                <c:formatCode>0.0%</c:formatCode>
                <c:ptCount val="3"/>
                <c:pt idx="0">
                  <c:v>0.93400000000000005</c:v>
                </c:pt>
                <c:pt idx="1">
                  <c:v>0.41599999999999998</c:v>
                </c:pt>
                <c:pt idx="2">
                  <c:v>0.39400000000000002</c:v>
                </c:pt>
              </c:numCache>
            </c:numRef>
          </c:val>
          <c:extLst>
            <c:ext xmlns:c16="http://schemas.microsoft.com/office/drawing/2014/chart" uri="{C3380CC4-5D6E-409C-BE32-E72D297353CC}">
              <c16:uniqueId val="{00000001-21B7-4EA5-956F-9BB06ACBDCD3}"/>
            </c:ext>
          </c:extLst>
        </c:ser>
        <c:dLbls>
          <c:dLblPos val="outEnd"/>
          <c:showLegendKey val="0"/>
          <c:showVal val="1"/>
          <c:showCatName val="0"/>
          <c:showSerName val="0"/>
          <c:showPercent val="0"/>
          <c:showBubbleSize val="0"/>
        </c:dLbls>
        <c:gapWidth val="219"/>
        <c:overlap val="-27"/>
        <c:axId val="186859087"/>
        <c:axId val="186864367"/>
      </c:barChart>
      <c:catAx>
        <c:axId val="186859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s-SV"/>
          </a:p>
        </c:txPr>
        <c:crossAx val="186864367"/>
        <c:crosses val="autoZero"/>
        <c:auto val="1"/>
        <c:lblAlgn val="ctr"/>
        <c:lblOffset val="100"/>
        <c:noMultiLvlLbl val="0"/>
      </c:catAx>
      <c:valAx>
        <c:axId val="186864367"/>
        <c:scaling>
          <c:orientation val="minMax"/>
        </c:scaling>
        <c:delete val="1"/>
        <c:axPos val="l"/>
        <c:numFmt formatCode="0.0%" sourceLinked="1"/>
        <c:majorTickMark val="none"/>
        <c:minorTickMark val="none"/>
        <c:tickLblPos val="nextTo"/>
        <c:crossAx val="1868590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S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S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D8A34-5EBD-48D2-8837-24C088EA4DCA}" type="doc">
      <dgm:prSet loTypeId="urn:microsoft.com/office/officeart/2005/8/layout/target2" loCatId="relationship" qsTypeId="urn:microsoft.com/office/officeart/2005/8/quickstyle/simple1" qsCatId="simple" csTypeId="urn:microsoft.com/office/officeart/2005/8/colors/accent0_3" csCatId="mainScheme" phldr="1"/>
      <dgm:spPr/>
      <dgm:t>
        <a:bodyPr/>
        <a:lstStyle/>
        <a:p>
          <a:endParaRPr lang="es-SV"/>
        </a:p>
      </dgm:t>
    </dgm:pt>
    <dgm:pt modelId="{1731BA92-F155-4663-AE45-C0D4BA31335D}">
      <dgm:prSet phldrT="[Texto]" custT="1"/>
      <dgm:spPr>
        <a:ln>
          <a:solidFill>
            <a:schemeClr val="bg1"/>
          </a:solidFill>
        </a:ln>
      </dgm:spPr>
      <dgm:t>
        <a:bodyPr/>
        <a:lstStyle/>
        <a:p>
          <a:pPr algn="ctr"/>
          <a:r>
            <a:rPr lang="es-MX" sz="3200" dirty="0">
              <a:effectLst>
                <a:outerShdw blurRad="38100" dist="38100" dir="2700000" algn="tl">
                  <a:srgbClr val="000000">
                    <a:alpha val="43137"/>
                  </a:srgbClr>
                </a:outerShdw>
              </a:effectLst>
            </a:rPr>
            <a:t>Marco de políticas públicas</a:t>
          </a:r>
          <a:endParaRPr lang="es-SV" sz="3200" dirty="0">
            <a:effectLst>
              <a:outerShdw blurRad="38100" dist="38100" dir="2700000" algn="tl">
                <a:srgbClr val="000000">
                  <a:alpha val="43137"/>
                </a:srgbClr>
              </a:outerShdw>
            </a:effectLst>
          </a:endParaRPr>
        </a:p>
      </dgm:t>
    </dgm:pt>
    <dgm:pt modelId="{847191EF-8DAE-407D-BD46-B47E126F7478}" type="parTrans" cxnId="{ED2299FB-1E70-4559-BB88-C14B202F4A4D}">
      <dgm:prSet/>
      <dgm:spPr/>
      <dgm:t>
        <a:bodyPr/>
        <a:lstStyle/>
        <a:p>
          <a:endParaRPr lang="es-SV"/>
        </a:p>
      </dgm:t>
    </dgm:pt>
    <dgm:pt modelId="{ECBD1BB8-ECC8-473A-A570-F2AC7368E336}" type="sibTrans" cxnId="{ED2299FB-1E70-4559-BB88-C14B202F4A4D}">
      <dgm:prSet/>
      <dgm:spPr/>
      <dgm:t>
        <a:bodyPr/>
        <a:lstStyle/>
        <a:p>
          <a:endParaRPr lang="es-SV"/>
        </a:p>
      </dgm:t>
    </dgm:pt>
    <dgm:pt modelId="{C77DE51F-A8DC-4010-91E7-9ED71548682F}">
      <dgm:prSet phldrT="[Texto]" custT="1"/>
      <dgm:spPr/>
      <dgm:t>
        <a:bodyPr vert="vert270"/>
        <a:lstStyle/>
        <a:p>
          <a:pPr>
            <a:spcAft>
              <a:spcPts val="0"/>
            </a:spcAft>
          </a:pPr>
          <a:r>
            <a:rPr lang="es-MX" sz="2400" dirty="0"/>
            <a:t>ASA </a:t>
          </a:r>
        </a:p>
        <a:p>
          <a:pPr>
            <a:spcAft>
              <a:spcPts val="0"/>
            </a:spcAft>
          </a:pPr>
          <a:r>
            <a:rPr lang="es-MX" sz="2400" dirty="0"/>
            <a:t>Virtual</a:t>
          </a:r>
          <a:endParaRPr lang="es-SV" sz="2400" dirty="0"/>
        </a:p>
      </dgm:t>
    </dgm:pt>
    <dgm:pt modelId="{E868BFBF-DE24-48A0-950A-9F92CC8644E9}" type="parTrans" cxnId="{D4778E37-7E38-40BD-B3AB-127953F87A95}">
      <dgm:prSet/>
      <dgm:spPr/>
      <dgm:t>
        <a:bodyPr/>
        <a:lstStyle/>
        <a:p>
          <a:endParaRPr lang="es-SV"/>
        </a:p>
      </dgm:t>
    </dgm:pt>
    <dgm:pt modelId="{C632E013-E35F-4E09-B995-CB0BCE5735A6}" type="sibTrans" cxnId="{D4778E37-7E38-40BD-B3AB-127953F87A95}">
      <dgm:prSet/>
      <dgm:spPr/>
      <dgm:t>
        <a:bodyPr/>
        <a:lstStyle/>
        <a:p>
          <a:endParaRPr lang="es-SV"/>
        </a:p>
      </dgm:t>
    </dgm:pt>
    <dgm:pt modelId="{B6465FFD-5B7C-447D-AD7A-34E89D12B240}">
      <dgm:prSet phldrT="[Texto]" custT="1"/>
      <dgm:spPr/>
      <dgm:t>
        <a:bodyPr vert="vert270"/>
        <a:lstStyle/>
        <a:p>
          <a:r>
            <a:rPr lang="es-MX" sz="2400" dirty="0"/>
            <a:t>Mapeo Digital de Suelos</a:t>
          </a:r>
          <a:endParaRPr lang="es-SV" sz="2400" dirty="0"/>
        </a:p>
      </dgm:t>
    </dgm:pt>
    <dgm:pt modelId="{3ABB6CBC-4240-43C0-833A-20682E76AEAB}" type="parTrans" cxnId="{1A90BEBC-40EF-4449-A2A9-F1965E8C37A6}">
      <dgm:prSet/>
      <dgm:spPr/>
      <dgm:t>
        <a:bodyPr/>
        <a:lstStyle/>
        <a:p>
          <a:endParaRPr lang="es-SV"/>
        </a:p>
      </dgm:t>
    </dgm:pt>
    <dgm:pt modelId="{A29C8252-FDC0-499F-8805-DF64F04FA27B}" type="sibTrans" cxnId="{1A90BEBC-40EF-4449-A2A9-F1965E8C37A6}">
      <dgm:prSet/>
      <dgm:spPr/>
      <dgm:t>
        <a:bodyPr/>
        <a:lstStyle/>
        <a:p>
          <a:endParaRPr lang="es-SV"/>
        </a:p>
      </dgm:t>
    </dgm:pt>
    <dgm:pt modelId="{C41BA004-79CA-41BC-B1F9-082E2A004F8B}">
      <dgm:prSet phldrT="[Texto]" custT="1"/>
      <dgm:spPr/>
      <dgm:t>
        <a:bodyPr/>
        <a:lstStyle/>
        <a:p>
          <a:pPr algn="ctr"/>
          <a:r>
            <a:rPr lang="es-MX" sz="3200" dirty="0"/>
            <a:t>Extensión,  asistencia técnica  y educación</a:t>
          </a:r>
          <a:endParaRPr lang="es-SV" sz="3200" dirty="0"/>
        </a:p>
      </dgm:t>
    </dgm:pt>
    <dgm:pt modelId="{82BA6FB2-53A6-48ED-8ED3-FA0323B0C870}" type="parTrans" cxnId="{41AC77E6-94FD-4EC5-AC5F-D4EF7DDB7B7F}">
      <dgm:prSet/>
      <dgm:spPr/>
      <dgm:t>
        <a:bodyPr/>
        <a:lstStyle/>
        <a:p>
          <a:endParaRPr lang="es-SV"/>
        </a:p>
      </dgm:t>
    </dgm:pt>
    <dgm:pt modelId="{067EF582-44CD-4FF7-9D25-EAA9ED97742F}" type="sibTrans" cxnId="{41AC77E6-94FD-4EC5-AC5F-D4EF7DDB7B7F}">
      <dgm:prSet/>
      <dgm:spPr/>
      <dgm:t>
        <a:bodyPr/>
        <a:lstStyle/>
        <a:p>
          <a:endParaRPr lang="es-SV"/>
        </a:p>
      </dgm:t>
    </dgm:pt>
    <dgm:pt modelId="{C276FF49-839B-4C96-8177-B8AA083093F8}">
      <dgm:prSet phldrT="[Texto]" custT="1"/>
      <dgm:spPr/>
      <dgm:t>
        <a:bodyPr/>
        <a:lstStyle/>
        <a:p>
          <a:r>
            <a:rPr lang="es-MX" sz="2000" dirty="0"/>
            <a:t>Formación</a:t>
          </a:r>
          <a:endParaRPr lang="es-SV" sz="2000" dirty="0"/>
        </a:p>
      </dgm:t>
    </dgm:pt>
    <dgm:pt modelId="{547C5607-6211-4ABC-B550-057921D8AE46}" type="parTrans" cxnId="{C4843706-D552-4549-BC1B-42350581E855}">
      <dgm:prSet/>
      <dgm:spPr/>
      <dgm:t>
        <a:bodyPr/>
        <a:lstStyle/>
        <a:p>
          <a:endParaRPr lang="es-SV"/>
        </a:p>
      </dgm:t>
    </dgm:pt>
    <dgm:pt modelId="{AC796BA7-2A02-4246-96A2-663D7C364A32}" type="sibTrans" cxnId="{C4843706-D552-4549-BC1B-42350581E855}">
      <dgm:prSet/>
      <dgm:spPr/>
      <dgm:t>
        <a:bodyPr/>
        <a:lstStyle/>
        <a:p>
          <a:endParaRPr lang="es-SV"/>
        </a:p>
      </dgm:t>
    </dgm:pt>
    <dgm:pt modelId="{ABEEBBFC-8B26-45AB-B898-5C529ED50B3C}">
      <dgm:prSet phldrT="[Texto]" custT="1"/>
      <dgm:spPr/>
      <dgm:t>
        <a:bodyPr/>
        <a:lstStyle/>
        <a:p>
          <a:r>
            <a:rPr lang="es-MX" sz="2000" dirty="0"/>
            <a:t>Información</a:t>
          </a:r>
          <a:endParaRPr lang="es-SV" sz="2000" dirty="0"/>
        </a:p>
      </dgm:t>
    </dgm:pt>
    <dgm:pt modelId="{FA87ECF5-752D-41CF-A70C-58DF0E28773A}" type="parTrans" cxnId="{09DFB9BA-0B99-4BEE-9B97-F91F95110B6E}">
      <dgm:prSet/>
      <dgm:spPr/>
      <dgm:t>
        <a:bodyPr/>
        <a:lstStyle/>
        <a:p>
          <a:endParaRPr lang="es-SV"/>
        </a:p>
      </dgm:t>
    </dgm:pt>
    <dgm:pt modelId="{B55F1B6A-BF5E-43E7-B8C5-C30DF5D4E58A}" type="sibTrans" cxnId="{09DFB9BA-0B99-4BEE-9B97-F91F95110B6E}">
      <dgm:prSet/>
      <dgm:spPr/>
      <dgm:t>
        <a:bodyPr/>
        <a:lstStyle/>
        <a:p>
          <a:endParaRPr lang="es-SV"/>
        </a:p>
      </dgm:t>
    </dgm:pt>
    <dgm:pt modelId="{798D2284-4B74-4C71-8C7C-CD095A9AB240}">
      <dgm:prSet phldrT="[Texto]" custT="1"/>
      <dgm:spPr/>
      <dgm:t>
        <a:bodyPr/>
        <a:lstStyle/>
        <a:p>
          <a:pPr algn="ctr"/>
          <a:r>
            <a:rPr lang="es-MX" sz="2800" dirty="0"/>
            <a:t>Innovación e investigación</a:t>
          </a:r>
          <a:endParaRPr lang="es-SV" sz="2800" dirty="0"/>
        </a:p>
      </dgm:t>
    </dgm:pt>
    <dgm:pt modelId="{B385875F-522A-48CC-BDBB-E37D63B91191}" type="parTrans" cxnId="{01F727C2-BA6D-4F06-AB6C-170F2C9593F7}">
      <dgm:prSet/>
      <dgm:spPr/>
      <dgm:t>
        <a:bodyPr/>
        <a:lstStyle/>
        <a:p>
          <a:endParaRPr lang="es-SV"/>
        </a:p>
      </dgm:t>
    </dgm:pt>
    <dgm:pt modelId="{FF24E39C-3B70-4DBE-ADB5-4857877BEF5E}" type="sibTrans" cxnId="{01F727C2-BA6D-4F06-AB6C-170F2C9593F7}">
      <dgm:prSet/>
      <dgm:spPr/>
      <dgm:t>
        <a:bodyPr/>
        <a:lstStyle/>
        <a:p>
          <a:endParaRPr lang="es-SV"/>
        </a:p>
      </dgm:t>
    </dgm:pt>
    <dgm:pt modelId="{EEE3E84D-A033-4255-90B3-FA5413F08231}">
      <dgm:prSet phldrT="[Texto]" custT="1"/>
      <dgm:spPr/>
      <dgm:t>
        <a:bodyPr/>
        <a:lstStyle/>
        <a:p>
          <a:r>
            <a:rPr lang="es-MX" sz="2000" dirty="0"/>
            <a:t>Extensión híbrida</a:t>
          </a:r>
          <a:endParaRPr lang="es-SV" sz="2000" dirty="0"/>
        </a:p>
      </dgm:t>
    </dgm:pt>
    <dgm:pt modelId="{B34FE0A9-62A1-4916-9ECE-8443C814EDB8}" type="parTrans" cxnId="{2BF4676D-3D23-481C-9848-602404964103}">
      <dgm:prSet/>
      <dgm:spPr/>
      <dgm:t>
        <a:bodyPr/>
        <a:lstStyle/>
        <a:p>
          <a:endParaRPr lang="es-SV"/>
        </a:p>
      </dgm:t>
    </dgm:pt>
    <dgm:pt modelId="{45CDF4C0-B226-475E-A90C-AA7C36BBAB7C}" type="sibTrans" cxnId="{2BF4676D-3D23-481C-9848-602404964103}">
      <dgm:prSet/>
      <dgm:spPr/>
      <dgm:t>
        <a:bodyPr/>
        <a:lstStyle/>
        <a:p>
          <a:endParaRPr lang="es-SV"/>
        </a:p>
      </dgm:t>
    </dgm:pt>
    <dgm:pt modelId="{6A154914-1390-46E5-BFA9-869DA733E055}">
      <dgm:prSet phldrT="[Texto]" custT="1"/>
      <dgm:spPr/>
      <dgm:t>
        <a:bodyPr/>
        <a:lstStyle/>
        <a:p>
          <a:r>
            <a:rPr lang="es-MX" sz="2000" dirty="0"/>
            <a:t>Prestación de servicios (incluida exportación)</a:t>
          </a:r>
          <a:endParaRPr lang="es-SV" sz="2000" dirty="0"/>
        </a:p>
      </dgm:t>
    </dgm:pt>
    <dgm:pt modelId="{2BC7531E-4733-4856-AA51-EB932AA0AFCE}" type="parTrans" cxnId="{606CA65F-2341-4D4F-A0DA-D3397DD2791A}">
      <dgm:prSet/>
      <dgm:spPr/>
      <dgm:t>
        <a:bodyPr/>
        <a:lstStyle/>
        <a:p>
          <a:endParaRPr lang="es-SV"/>
        </a:p>
      </dgm:t>
    </dgm:pt>
    <dgm:pt modelId="{25B13020-7FC7-4AE1-A234-6267A46FC4AE}" type="sibTrans" cxnId="{606CA65F-2341-4D4F-A0DA-D3397DD2791A}">
      <dgm:prSet/>
      <dgm:spPr/>
      <dgm:t>
        <a:bodyPr/>
        <a:lstStyle/>
        <a:p>
          <a:endParaRPr lang="es-SV"/>
        </a:p>
      </dgm:t>
    </dgm:pt>
    <dgm:pt modelId="{AA5CC24D-54D2-4B67-9411-B0DB2ACC884F}">
      <dgm:prSet custT="1"/>
      <dgm:spPr/>
      <dgm:t>
        <a:bodyPr/>
        <a:lstStyle/>
        <a:p>
          <a:r>
            <a:rPr lang="es-MX" sz="2400" dirty="0"/>
            <a:t>Mercados</a:t>
          </a:r>
          <a:endParaRPr lang="es-SV" sz="1700" dirty="0"/>
        </a:p>
      </dgm:t>
    </dgm:pt>
    <dgm:pt modelId="{BFAB3D9B-F086-48AF-9198-644B64620428}" type="parTrans" cxnId="{75496D39-9FC2-41FB-B4E7-D89AC70E4EA7}">
      <dgm:prSet/>
      <dgm:spPr/>
      <dgm:t>
        <a:bodyPr/>
        <a:lstStyle/>
        <a:p>
          <a:endParaRPr lang="es-SV"/>
        </a:p>
      </dgm:t>
    </dgm:pt>
    <dgm:pt modelId="{36A0614C-1439-49F8-8D7B-9991BB918C27}" type="sibTrans" cxnId="{75496D39-9FC2-41FB-B4E7-D89AC70E4EA7}">
      <dgm:prSet/>
      <dgm:spPr/>
      <dgm:t>
        <a:bodyPr/>
        <a:lstStyle/>
        <a:p>
          <a:endParaRPr lang="es-SV"/>
        </a:p>
      </dgm:t>
    </dgm:pt>
    <dgm:pt modelId="{3EF28B39-23F5-421C-B341-F17D67D437EC}">
      <dgm:prSet phldrT="[Texto]" custT="1"/>
      <dgm:spPr/>
      <dgm:t>
        <a:bodyPr/>
        <a:lstStyle/>
        <a:p>
          <a:r>
            <a:rPr lang="es-MX" sz="2000" dirty="0"/>
            <a:t>Redes de promotoría </a:t>
          </a:r>
          <a:endParaRPr lang="es-SV" sz="2000" dirty="0"/>
        </a:p>
      </dgm:t>
    </dgm:pt>
    <dgm:pt modelId="{3174B9FB-F92A-492A-A0B7-11B831D6AF39}" type="parTrans" cxnId="{D2A85F4B-8B04-4899-A00D-C0E85321DFC1}">
      <dgm:prSet/>
      <dgm:spPr/>
      <dgm:t>
        <a:bodyPr/>
        <a:lstStyle/>
        <a:p>
          <a:endParaRPr lang="es-SV"/>
        </a:p>
      </dgm:t>
    </dgm:pt>
    <dgm:pt modelId="{BA17EB0C-600D-45F3-85DE-95BB4F2BBDFD}" type="sibTrans" cxnId="{D2A85F4B-8B04-4899-A00D-C0E85321DFC1}">
      <dgm:prSet/>
      <dgm:spPr/>
      <dgm:t>
        <a:bodyPr/>
        <a:lstStyle/>
        <a:p>
          <a:endParaRPr lang="es-SV"/>
        </a:p>
      </dgm:t>
    </dgm:pt>
    <dgm:pt modelId="{9B8683BD-4BE4-492B-8E4E-10CBB0190B8A}" type="pres">
      <dgm:prSet presAssocID="{BB2D8A34-5EBD-48D2-8837-24C088EA4DCA}" presName="Name0" presStyleCnt="0">
        <dgm:presLayoutVars>
          <dgm:chMax val="3"/>
          <dgm:chPref val="1"/>
          <dgm:dir/>
          <dgm:animLvl val="lvl"/>
          <dgm:resizeHandles/>
        </dgm:presLayoutVars>
      </dgm:prSet>
      <dgm:spPr/>
    </dgm:pt>
    <dgm:pt modelId="{C1C18B81-7B2B-4EFA-859A-977002F16673}" type="pres">
      <dgm:prSet presAssocID="{BB2D8A34-5EBD-48D2-8837-24C088EA4DCA}" presName="outerBox" presStyleCnt="0"/>
      <dgm:spPr/>
    </dgm:pt>
    <dgm:pt modelId="{B1F17EC9-8050-4C32-B55B-509E9BE3DADE}" type="pres">
      <dgm:prSet presAssocID="{BB2D8A34-5EBD-48D2-8837-24C088EA4DCA}" presName="outerBoxParent" presStyleLbl="node1" presStyleIdx="0" presStyleCnt="3" custLinFactNeighborY="675"/>
      <dgm:spPr/>
    </dgm:pt>
    <dgm:pt modelId="{C6007A6F-5FBA-42A7-9413-2FB48985F2E5}" type="pres">
      <dgm:prSet presAssocID="{BB2D8A34-5EBD-48D2-8837-24C088EA4DCA}" presName="outerBoxChildren" presStyleCnt="0"/>
      <dgm:spPr/>
    </dgm:pt>
    <dgm:pt modelId="{352B22BE-07DC-4871-993F-3F73EF299796}" type="pres">
      <dgm:prSet presAssocID="{C77DE51F-A8DC-4010-91E7-9ED71548682F}" presName="oChild" presStyleLbl="fgAcc1" presStyleIdx="0" presStyleCnt="8" custScaleX="61672" custScaleY="116211" custLinFactY="-6243" custLinFactNeighborX="41344" custLinFactNeighborY="-100000">
        <dgm:presLayoutVars>
          <dgm:bulletEnabled val="1"/>
        </dgm:presLayoutVars>
      </dgm:prSet>
      <dgm:spPr/>
    </dgm:pt>
    <dgm:pt modelId="{7850F74B-9893-4C36-A6AF-4DD14654805C}" type="pres">
      <dgm:prSet presAssocID="{C632E013-E35F-4E09-B995-CB0BCE5735A6}" presName="outerSibTrans" presStyleCnt="0"/>
      <dgm:spPr/>
    </dgm:pt>
    <dgm:pt modelId="{314EAB5B-41B6-46CE-BAEF-653131A17049}" type="pres">
      <dgm:prSet presAssocID="{B6465FFD-5B7C-447D-AD7A-34E89D12B240}" presName="oChild" presStyleLbl="fgAcc1" presStyleIdx="1" presStyleCnt="8" custScaleX="68232" custLinFactY="-7539" custLinFactNeighborX="43411" custLinFactNeighborY="-100000">
        <dgm:presLayoutVars>
          <dgm:bulletEnabled val="1"/>
        </dgm:presLayoutVars>
      </dgm:prSet>
      <dgm:spPr/>
    </dgm:pt>
    <dgm:pt modelId="{AA10DB71-3D07-40EE-B45C-8934F493E4B9}" type="pres">
      <dgm:prSet presAssocID="{BB2D8A34-5EBD-48D2-8837-24C088EA4DCA}" presName="middleBox" presStyleCnt="0"/>
      <dgm:spPr/>
    </dgm:pt>
    <dgm:pt modelId="{63352881-23D7-4785-BD4D-0358879F4D19}" type="pres">
      <dgm:prSet presAssocID="{BB2D8A34-5EBD-48D2-8837-24C088EA4DCA}" presName="middleBoxParent" presStyleLbl="node1" presStyleIdx="1" presStyleCnt="3" custScaleX="93985" custScaleY="111877" custLinFactNeighborX="2363" custLinFactNeighborY="-4336"/>
      <dgm:spPr/>
    </dgm:pt>
    <dgm:pt modelId="{A114C3B8-690F-4331-BB97-5ECE16550797}" type="pres">
      <dgm:prSet presAssocID="{BB2D8A34-5EBD-48D2-8837-24C088EA4DCA}" presName="middleBoxChildren" presStyleCnt="0"/>
      <dgm:spPr/>
    </dgm:pt>
    <dgm:pt modelId="{44494A7D-5FE9-4741-BA5B-D95F74E3B249}" type="pres">
      <dgm:prSet presAssocID="{AA5CC24D-54D2-4B67-9411-B0DB2ACC884F}" presName="mChild" presStyleLbl="fgAcc1" presStyleIdx="2" presStyleCnt="8" custScaleY="32807" custLinFactY="148128" custLinFactNeighborX="33162" custLinFactNeighborY="200000">
        <dgm:presLayoutVars>
          <dgm:bulletEnabled val="1"/>
        </dgm:presLayoutVars>
      </dgm:prSet>
      <dgm:spPr/>
    </dgm:pt>
    <dgm:pt modelId="{DDE72707-EA3C-400F-8A04-6F814B7F1594}" type="pres">
      <dgm:prSet presAssocID="{36A0614C-1439-49F8-8D7B-9991BB918C27}" presName="middleSibTrans" presStyleCnt="0"/>
      <dgm:spPr/>
    </dgm:pt>
    <dgm:pt modelId="{0C3B2A08-7684-4D46-AE1B-E7956F04E816}" type="pres">
      <dgm:prSet presAssocID="{C276FF49-839B-4C96-8177-B8AA083093F8}" presName="mChild" presStyleLbl="fgAcc1" presStyleIdx="3" presStyleCnt="8" custScaleY="40171" custLinFactY="-62349" custLinFactNeighborX="34926" custLinFactNeighborY="-100000">
        <dgm:presLayoutVars>
          <dgm:bulletEnabled val="1"/>
        </dgm:presLayoutVars>
      </dgm:prSet>
      <dgm:spPr/>
    </dgm:pt>
    <dgm:pt modelId="{8E2AC919-81F2-4C5C-B966-BA06E88F078B}" type="pres">
      <dgm:prSet presAssocID="{AC796BA7-2A02-4246-96A2-663D7C364A32}" presName="middleSibTrans" presStyleCnt="0"/>
      <dgm:spPr/>
    </dgm:pt>
    <dgm:pt modelId="{D6705C7E-3498-4524-98A7-4952C6A64544}" type="pres">
      <dgm:prSet presAssocID="{3EF28B39-23F5-421C-B341-F17D67D437EC}" presName="mChild" presStyleLbl="fgAcc1" presStyleIdx="4" presStyleCnt="8" custScaleY="75699" custLinFactY="-47050" custLinFactNeighborX="34926" custLinFactNeighborY="-100000">
        <dgm:presLayoutVars>
          <dgm:bulletEnabled val="1"/>
        </dgm:presLayoutVars>
      </dgm:prSet>
      <dgm:spPr/>
    </dgm:pt>
    <dgm:pt modelId="{3A24B7C0-84EF-48B5-BA54-629DC61B5234}" type="pres">
      <dgm:prSet presAssocID="{BA17EB0C-600D-45F3-85DE-95BB4F2BBDFD}" presName="middleSibTrans" presStyleCnt="0"/>
      <dgm:spPr/>
    </dgm:pt>
    <dgm:pt modelId="{5FD209E2-3296-43E1-AB94-9AC1A630011B}" type="pres">
      <dgm:prSet presAssocID="{ABEEBBFC-8B26-45AB-B898-5C529ED50B3C}" presName="mChild" presStyleLbl="fgAcc1" presStyleIdx="5" presStyleCnt="8" custScaleY="33294" custLinFactY="-45886" custLinFactNeighborX="35893" custLinFactNeighborY="-100000">
        <dgm:presLayoutVars>
          <dgm:bulletEnabled val="1"/>
        </dgm:presLayoutVars>
      </dgm:prSet>
      <dgm:spPr/>
    </dgm:pt>
    <dgm:pt modelId="{13718592-8B0A-4972-A7DA-1473FF8EB2D6}" type="pres">
      <dgm:prSet presAssocID="{BB2D8A34-5EBD-48D2-8837-24C088EA4DCA}" presName="centerBox" presStyleCnt="0"/>
      <dgm:spPr/>
    </dgm:pt>
    <dgm:pt modelId="{0EDF2925-7D9E-42C5-B8CA-183D58283DA8}" type="pres">
      <dgm:prSet presAssocID="{BB2D8A34-5EBD-48D2-8837-24C088EA4DCA}" presName="centerBoxParent" presStyleLbl="node1" presStyleIdx="2" presStyleCnt="3" custScaleX="85155" custLinFactNeighborX="5994" custLinFactNeighborY="-4115"/>
      <dgm:spPr/>
    </dgm:pt>
    <dgm:pt modelId="{90AA9A31-AE41-4525-9C7D-00A5D538E5D2}" type="pres">
      <dgm:prSet presAssocID="{BB2D8A34-5EBD-48D2-8837-24C088EA4DCA}" presName="centerBoxChildren" presStyleCnt="0"/>
      <dgm:spPr/>
    </dgm:pt>
    <dgm:pt modelId="{E13623F1-AF2E-49BF-BF42-2DE26CCE0323}" type="pres">
      <dgm:prSet presAssocID="{EEE3E84D-A033-4255-90B3-FA5413F08231}" presName="cChild" presStyleLbl="fgAcc1" presStyleIdx="6" presStyleCnt="8" custScaleX="34301" custLinFactX="11989" custLinFactNeighborX="100000" custLinFactNeighborY="-24218">
        <dgm:presLayoutVars>
          <dgm:bulletEnabled val="1"/>
        </dgm:presLayoutVars>
      </dgm:prSet>
      <dgm:spPr/>
    </dgm:pt>
    <dgm:pt modelId="{3A744133-A8C2-44FF-A246-9D59C123FF71}" type="pres">
      <dgm:prSet presAssocID="{45CDF4C0-B226-475E-A90C-AA7C36BBAB7C}" presName="centerSibTrans" presStyleCnt="0"/>
      <dgm:spPr/>
    </dgm:pt>
    <dgm:pt modelId="{860946A7-9635-4AF3-BCBD-1018A01E7EF3}" type="pres">
      <dgm:prSet presAssocID="{6A154914-1390-46E5-BFA9-869DA733E055}" presName="cChild" presStyleLbl="fgAcc1" presStyleIdx="7" presStyleCnt="8" custScaleX="40571" custLinFactX="21132" custLinFactNeighborX="100000" custLinFactNeighborY="-18110">
        <dgm:presLayoutVars>
          <dgm:bulletEnabled val="1"/>
        </dgm:presLayoutVars>
      </dgm:prSet>
      <dgm:spPr/>
    </dgm:pt>
  </dgm:ptLst>
  <dgm:cxnLst>
    <dgm:cxn modelId="{C4843706-D552-4549-BC1B-42350581E855}" srcId="{C41BA004-79CA-41BC-B1F9-082E2A004F8B}" destId="{C276FF49-839B-4C96-8177-B8AA083093F8}" srcOrd="1" destOrd="0" parTransId="{547C5607-6211-4ABC-B550-057921D8AE46}" sibTransId="{AC796BA7-2A02-4246-96A2-663D7C364A32}"/>
    <dgm:cxn modelId="{7F4E9517-372F-41DC-90D3-DE2228104FA5}" type="presOf" srcId="{BB2D8A34-5EBD-48D2-8837-24C088EA4DCA}" destId="{9B8683BD-4BE4-492B-8E4E-10CBB0190B8A}" srcOrd="0" destOrd="0" presId="urn:microsoft.com/office/officeart/2005/8/layout/target2"/>
    <dgm:cxn modelId="{B58F5122-A678-4465-A574-665057275B13}" type="presOf" srcId="{3EF28B39-23F5-421C-B341-F17D67D437EC}" destId="{D6705C7E-3498-4524-98A7-4952C6A64544}" srcOrd="0" destOrd="0" presId="urn:microsoft.com/office/officeart/2005/8/layout/target2"/>
    <dgm:cxn modelId="{D4778E37-7E38-40BD-B3AB-127953F87A95}" srcId="{1731BA92-F155-4663-AE45-C0D4BA31335D}" destId="{C77DE51F-A8DC-4010-91E7-9ED71548682F}" srcOrd="0" destOrd="0" parTransId="{E868BFBF-DE24-48A0-950A-9F92CC8644E9}" sibTransId="{C632E013-E35F-4E09-B995-CB0BCE5735A6}"/>
    <dgm:cxn modelId="{75496D39-9FC2-41FB-B4E7-D89AC70E4EA7}" srcId="{C41BA004-79CA-41BC-B1F9-082E2A004F8B}" destId="{AA5CC24D-54D2-4B67-9411-B0DB2ACC884F}" srcOrd="0" destOrd="0" parTransId="{BFAB3D9B-F086-48AF-9198-644B64620428}" sibTransId="{36A0614C-1439-49F8-8D7B-9991BB918C27}"/>
    <dgm:cxn modelId="{523C6E5E-7922-42E3-AC2F-5EE604216226}" type="presOf" srcId="{798D2284-4B74-4C71-8C7C-CD095A9AB240}" destId="{0EDF2925-7D9E-42C5-B8CA-183D58283DA8}" srcOrd="0" destOrd="0" presId="urn:microsoft.com/office/officeart/2005/8/layout/target2"/>
    <dgm:cxn modelId="{606CA65F-2341-4D4F-A0DA-D3397DD2791A}" srcId="{798D2284-4B74-4C71-8C7C-CD095A9AB240}" destId="{6A154914-1390-46E5-BFA9-869DA733E055}" srcOrd="1" destOrd="0" parTransId="{2BC7531E-4733-4856-AA51-EB932AA0AFCE}" sibTransId="{25B13020-7FC7-4AE1-A234-6267A46FC4AE}"/>
    <dgm:cxn modelId="{2298BF60-B50C-4D26-ADBF-9092797E6237}" type="presOf" srcId="{C77DE51F-A8DC-4010-91E7-9ED71548682F}" destId="{352B22BE-07DC-4871-993F-3F73EF299796}" srcOrd="0" destOrd="0" presId="urn:microsoft.com/office/officeart/2005/8/layout/target2"/>
    <dgm:cxn modelId="{8F1C8548-98F2-49FB-BEDE-2412EF5B6455}" type="presOf" srcId="{C276FF49-839B-4C96-8177-B8AA083093F8}" destId="{0C3B2A08-7684-4D46-AE1B-E7956F04E816}" srcOrd="0" destOrd="0" presId="urn:microsoft.com/office/officeart/2005/8/layout/target2"/>
    <dgm:cxn modelId="{D2A85F4B-8B04-4899-A00D-C0E85321DFC1}" srcId="{C41BA004-79CA-41BC-B1F9-082E2A004F8B}" destId="{3EF28B39-23F5-421C-B341-F17D67D437EC}" srcOrd="2" destOrd="0" parTransId="{3174B9FB-F92A-492A-A0B7-11B831D6AF39}" sibTransId="{BA17EB0C-600D-45F3-85DE-95BB4F2BBDFD}"/>
    <dgm:cxn modelId="{76E70F4D-78EC-43D1-A683-CB9BE3FE7816}" type="presOf" srcId="{ABEEBBFC-8B26-45AB-B898-5C529ED50B3C}" destId="{5FD209E2-3296-43E1-AB94-9AC1A630011B}" srcOrd="0" destOrd="0" presId="urn:microsoft.com/office/officeart/2005/8/layout/target2"/>
    <dgm:cxn modelId="{2BF4676D-3D23-481C-9848-602404964103}" srcId="{798D2284-4B74-4C71-8C7C-CD095A9AB240}" destId="{EEE3E84D-A033-4255-90B3-FA5413F08231}" srcOrd="0" destOrd="0" parTransId="{B34FE0A9-62A1-4916-9ECE-8443C814EDB8}" sibTransId="{45CDF4C0-B226-475E-A90C-AA7C36BBAB7C}"/>
    <dgm:cxn modelId="{78874D7A-6820-4811-BAB9-B57A9BC720D3}" type="presOf" srcId="{1731BA92-F155-4663-AE45-C0D4BA31335D}" destId="{B1F17EC9-8050-4C32-B55B-509E9BE3DADE}" srcOrd="0" destOrd="0" presId="urn:microsoft.com/office/officeart/2005/8/layout/target2"/>
    <dgm:cxn modelId="{C6E2D092-3780-4530-99D8-6FEB1916DBC9}" type="presOf" srcId="{C41BA004-79CA-41BC-B1F9-082E2A004F8B}" destId="{63352881-23D7-4785-BD4D-0358879F4D19}" srcOrd="0" destOrd="0" presId="urn:microsoft.com/office/officeart/2005/8/layout/target2"/>
    <dgm:cxn modelId="{09DFB9BA-0B99-4BEE-9B97-F91F95110B6E}" srcId="{C41BA004-79CA-41BC-B1F9-082E2A004F8B}" destId="{ABEEBBFC-8B26-45AB-B898-5C529ED50B3C}" srcOrd="3" destOrd="0" parTransId="{FA87ECF5-752D-41CF-A70C-58DF0E28773A}" sibTransId="{B55F1B6A-BF5E-43E7-B8C5-C30DF5D4E58A}"/>
    <dgm:cxn modelId="{1A90BEBC-40EF-4449-A2A9-F1965E8C37A6}" srcId="{1731BA92-F155-4663-AE45-C0D4BA31335D}" destId="{B6465FFD-5B7C-447D-AD7A-34E89D12B240}" srcOrd="1" destOrd="0" parTransId="{3ABB6CBC-4240-43C0-833A-20682E76AEAB}" sibTransId="{A29C8252-FDC0-499F-8805-DF64F04FA27B}"/>
    <dgm:cxn modelId="{01F727C2-BA6D-4F06-AB6C-170F2C9593F7}" srcId="{BB2D8A34-5EBD-48D2-8837-24C088EA4DCA}" destId="{798D2284-4B74-4C71-8C7C-CD095A9AB240}" srcOrd="2" destOrd="0" parTransId="{B385875F-522A-48CC-BDBB-E37D63B91191}" sibTransId="{FF24E39C-3B70-4DBE-ADB5-4857877BEF5E}"/>
    <dgm:cxn modelId="{00B7BAE4-1B2D-4F04-B040-E22B48A4858A}" type="presOf" srcId="{6A154914-1390-46E5-BFA9-869DA733E055}" destId="{860946A7-9635-4AF3-BCBD-1018A01E7EF3}" srcOrd="0" destOrd="0" presId="urn:microsoft.com/office/officeart/2005/8/layout/target2"/>
    <dgm:cxn modelId="{41AC77E6-94FD-4EC5-AC5F-D4EF7DDB7B7F}" srcId="{BB2D8A34-5EBD-48D2-8837-24C088EA4DCA}" destId="{C41BA004-79CA-41BC-B1F9-082E2A004F8B}" srcOrd="1" destOrd="0" parTransId="{82BA6FB2-53A6-48ED-8ED3-FA0323B0C870}" sibTransId="{067EF582-44CD-4FF7-9D25-EAA9ED97742F}"/>
    <dgm:cxn modelId="{C706E0E8-7BE2-4355-88D1-AEF85FC346FD}" type="presOf" srcId="{EEE3E84D-A033-4255-90B3-FA5413F08231}" destId="{E13623F1-AF2E-49BF-BF42-2DE26CCE0323}" srcOrd="0" destOrd="0" presId="urn:microsoft.com/office/officeart/2005/8/layout/target2"/>
    <dgm:cxn modelId="{D30EF0EC-1984-446D-87DB-BB615C431192}" type="presOf" srcId="{AA5CC24D-54D2-4B67-9411-B0DB2ACC884F}" destId="{44494A7D-5FE9-4741-BA5B-D95F74E3B249}" srcOrd="0" destOrd="0" presId="urn:microsoft.com/office/officeart/2005/8/layout/target2"/>
    <dgm:cxn modelId="{ED2299FB-1E70-4559-BB88-C14B202F4A4D}" srcId="{BB2D8A34-5EBD-48D2-8837-24C088EA4DCA}" destId="{1731BA92-F155-4663-AE45-C0D4BA31335D}" srcOrd="0" destOrd="0" parTransId="{847191EF-8DAE-407D-BD46-B47E126F7478}" sibTransId="{ECBD1BB8-ECC8-473A-A570-F2AC7368E336}"/>
    <dgm:cxn modelId="{5D3B43FF-6AAD-4DAA-ABCB-04F545C891D9}" type="presOf" srcId="{B6465FFD-5B7C-447D-AD7A-34E89D12B240}" destId="{314EAB5B-41B6-46CE-BAEF-653131A17049}" srcOrd="0" destOrd="0" presId="urn:microsoft.com/office/officeart/2005/8/layout/target2"/>
    <dgm:cxn modelId="{67745800-09B9-42A2-8959-CE9EF8ED2F07}" type="presParOf" srcId="{9B8683BD-4BE4-492B-8E4E-10CBB0190B8A}" destId="{C1C18B81-7B2B-4EFA-859A-977002F16673}" srcOrd="0" destOrd="0" presId="urn:microsoft.com/office/officeart/2005/8/layout/target2"/>
    <dgm:cxn modelId="{3485A64E-0838-4682-89E5-9A0309DE0EB6}" type="presParOf" srcId="{C1C18B81-7B2B-4EFA-859A-977002F16673}" destId="{B1F17EC9-8050-4C32-B55B-509E9BE3DADE}" srcOrd="0" destOrd="0" presId="urn:microsoft.com/office/officeart/2005/8/layout/target2"/>
    <dgm:cxn modelId="{B6CAE9ED-41BC-47E2-B6E4-B540DC8216DC}" type="presParOf" srcId="{C1C18B81-7B2B-4EFA-859A-977002F16673}" destId="{C6007A6F-5FBA-42A7-9413-2FB48985F2E5}" srcOrd="1" destOrd="0" presId="urn:microsoft.com/office/officeart/2005/8/layout/target2"/>
    <dgm:cxn modelId="{2813E1A5-8EA7-402C-92C2-E1A56FC1EE41}" type="presParOf" srcId="{C6007A6F-5FBA-42A7-9413-2FB48985F2E5}" destId="{352B22BE-07DC-4871-993F-3F73EF299796}" srcOrd="0" destOrd="0" presId="urn:microsoft.com/office/officeart/2005/8/layout/target2"/>
    <dgm:cxn modelId="{89F5818D-8146-433B-A2AC-80BD618745F4}" type="presParOf" srcId="{C6007A6F-5FBA-42A7-9413-2FB48985F2E5}" destId="{7850F74B-9893-4C36-A6AF-4DD14654805C}" srcOrd="1" destOrd="0" presId="urn:microsoft.com/office/officeart/2005/8/layout/target2"/>
    <dgm:cxn modelId="{8F9C0D01-BB5D-4862-8812-179FA6A113E3}" type="presParOf" srcId="{C6007A6F-5FBA-42A7-9413-2FB48985F2E5}" destId="{314EAB5B-41B6-46CE-BAEF-653131A17049}" srcOrd="2" destOrd="0" presId="urn:microsoft.com/office/officeart/2005/8/layout/target2"/>
    <dgm:cxn modelId="{75C5CDF3-B9E6-477A-94E6-5BB1C01D3462}" type="presParOf" srcId="{9B8683BD-4BE4-492B-8E4E-10CBB0190B8A}" destId="{AA10DB71-3D07-40EE-B45C-8934F493E4B9}" srcOrd="1" destOrd="0" presId="urn:microsoft.com/office/officeart/2005/8/layout/target2"/>
    <dgm:cxn modelId="{4F76FED7-DB6D-4364-8FD1-BD9BE2E41457}" type="presParOf" srcId="{AA10DB71-3D07-40EE-B45C-8934F493E4B9}" destId="{63352881-23D7-4785-BD4D-0358879F4D19}" srcOrd="0" destOrd="0" presId="urn:microsoft.com/office/officeart/2005/8/layout/target2"/>
    <dgm:cxn modelId="{B3B2B8F2-ADBA-4988-B18D-49A895A84D0D}" type="presParOf" srcId="{AA10DB71-3D07-40EE-B45C-8934F493E4B9}" destId="{A114C3B8-690F-4331-BB97-5ECE16550797}" srcOrd="1" destOrd="0" presId="urn:microsoft.com/office/officeart/2005/8/layout/target2"/>
    <dgm:cxn modelId="{95310042-E5D0-400F-927F-962DDDC535CE}" type="presParOf" srcId="{A114C3B8-690F-4331-BB97-5ECE16550797}" destId="{44494A7D-5FE9-4741-BA5B-D95F74E3B249}" srcOrd="0" destOrd="0" presId="urn:microsoft.com/office/officeart/2005/8/layout/target2"/>
    <dgm:cxn modelId="{47D49418-DD3D-44EC-904C-7AE1B7EBD4E4}" type="presParOf" srcId="{A114C3B8-690F-4331-BB97-5ECE16550797}" destId="{DDE72707-EA3C-400F-8A04-6F814B7F1594}" srcOrd="1" destOrd="0" presId="urn:microsoft.com/office/officeart/2005/8/layout/target2"/>
    <dgm:cxn modelId="{DCFB28BB-D44B-45D2-BBC9-6BC40A25C144}" type="presParOf" srcId="{A114C3B8-690F-4331-BB97-5ECE16550797}" destId="{0C3B2A08-7684-4D46-AE1B-E7956F04E816}" srcOrd="2" destOrd="0" presId="urn:microsoft.com/office/officeart/2005/8/layout/target2"/>
    <dgm:cxn modelId="{645964CF-3612-44CC-8137-B819CA099B3F}" type="presParOf" srcId="{A114C3B8-690F-4331-BB97-5ECE16550797}" destId="{8E2AC919-81F2-4C5C-B966-BA06E88F078B}" srcOrd="3" destOrd="0" presId="urn:microsoft.com/office/officeart/2005/8/layout/target2"/>
    <dgm:cxn modelId="{757281CE-38F8-4B4A-A86B-71F68C912054}" type="presParOf" srcId="{A114C3B8-690F-4331-BB97-5ECE16550797}" destId="{D6705C7E-3498-4524-98A7-4952C6A64544}" srcOrd="4" destOrd="0" presId="urn:microsoft.com/office/officeart/2005/8/layout/target2"/>
    <dgm:cxn modelId="{7927CFBD-A8F5-4DD9-BD3F-0D34B05B6DE6}" type="presParOf" srcId="{A114C3B8-690F-4331-BB97-5ECE16550797}" destId="{3A24B7C0-84EF-48B5-BA54-629DC61B5234}" srcOrd="5" destOrd="0" presId="urn:microsoft.com/office/officeart/2005/8/layout/target2"/>
    <dgm:cxn modelId="{A97B5E4C-B193-4A64-84CC-56CFC93496CB}" type="presParOf" srcId="{A114C3B8-690F-4331-BB97-5ECE16550797}" destId="{5FD209E2-3296-43E1-AB94-9AC1A630011B}" srcOrd="6" destOrd="0" presId="urn:microsoft.com/office/officeart/2005/8/layout/target2"/>
    <dgm:cxn modelId="{8708A952-F77B-44A1-A270-7B65A7D1D14D}" type="presParOf" srcId="{9B8683BD-4BE4-492B-8E4E-10CBB0190B8A}" destId="{13718592-8B0A-4972-A7DA-1473FF8EB2D6}" srcOrd="2" destOrd="0" presId="urn:microsoft.com/office/officeart/2005/8/layout/target2"/>
    <dgm:cxn modelId="{B0842FD5-8D84-49A3-8B07-080A8D999989}" type="presParOf" srcId="{13718592-8B0A-4972-A7DA-1473FF8EB2D6}" destId="{0EDF2925-7D9E-42C5-B8CA-183D58283DA8}" srcOrd="0" destOrd="0" presId="urn:microsoft.com/office/officeart/2005/8/layout/target2"/>
    <dgm:cxn modelId="{188B8454-9AFD-4338-93BF-B033181B9CE1}" type="presParOf" srcId="{13718592-8B0A-4972-A7DA-1473FF8EB2D6}" destId="{90AA9A31-AE41-4525-9C7D-00A5D538E5D2}" srcOrd="1" destOrd="0" presId="urn:microsoft.com/office/officeart/2005/8/layout/target2"/>
    <dgm:cxn modelId="{1C96AC70-BCBE-451C-8759-131A98C31381}" type="presParOf" srcId="{90AA9A31-AE41-4525-9C7D-00A5D538E5D2}" destId="{E13623F1-AF2E-49BF-BF42-2DE26CCE0323}" srcOrd="0" destOrd="0" presId="urn:microsoft.com/office/officeart/2005/8/layout/target2"/>
    <dgm:cxn modelId="{DD902566-1D51-4E5F-8CEE-9C2F3A0CC499}" type="presParOf" srcId="{90AA9A31-AE41-4525-9C7D-00A5D538E5D2}" destId="{3A744133-A8C2-44FF-A246-9D59C123FF71}" srcOrd="1" destOrd="0" presId="urn:microsoft.com/office/officeart/2005/8/layout/target2"/>
    <dgm:cxn modelId="{079CDDBB-CC20-4F63-A68D-C81C06707924}" type="presParOf" srcId="{90AA9A31-AE41-4525-9C7D-00A5D538E5D2}" destId="{860946A7-9635-4AF3-BCBD-1018A01E7EF3}" srcOrd="2"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7EC9-8050-4C32-B55B-509E9BE3DADE}">
      <dsp:nvSpPr>
        <dsp:cNvPr id="0" name=""/>
        <dsp:cNvSpPr/>
      </dsp:nvSpPr>
      <dsp:spPr>
        <a:xfrm>
          <a:off x="0" y="0"/>
          <a:ext cx="10558913" cy="5707781"/>
        </a:xfrm>
        <a:prstGeom prst="roundRect">
          <a:avLst>
            <a:gd name="adj" fmla="val 8500"/>
          </a:avLst>
        </a:prstGeom>
        <a:solidFill>
          <a:schemeClr val="dk2">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4429872" numCol="1" spcCol="1270" anchor="t" anchorCtr="0">
          <a:noAutofit/>
        </a:bodyPr>
        <a:lstStyle/>
        <a:p>
          <a:pPr marL="0" lvl="0" indent="0" algn="ctr" defTabSz="1422400">
            <a:lnSpc>
              <a:spcPct val="90000"/>
            </a:lnSpc>
            <a:spcBef>
              <a:spcPct val="0"/>
            </a:spcBef>
            <a:spcAft>
              <a:spcPct val="35000"/>
            </a:spcAft>
            <a:buNone/>
          </a:pPr>
          <a:r>
            <a:rPr lang="es-MX" sz="3200" kern="1200" dirty="0">
              <a:effectLst>
                <a:outerShdw blurRad="38100" dist="38100" dir="2700000" algn="tl">
                  <a:srgbClr val="000000">
                    <a:alpha val="43137"/>
                  </a:srgbClr>
                </a:outerShdw>
              </a:effectLst>
            </a:rPr>
            <a:t>Marco de políticas públicas</a:t>
          </a:r>
          <a:endParaRPr lang="es-SV" sz="3200" kern="1200" dirty="0">
            <a:effectLst>
              <a:outerShdw blurRad="38100" dist="38100" dir="2700000" algn="tl">
                <a:srgbClr val="000000">
                  <a:alpha val="43137"/>
                </a:srgbClr>
              </a:outerShdw>
            </a:effectLst>
          </a:endParaRPr>
        </a:p>
      </dsp:txBody>
      <dsp:txXfrm>
        <a:off x="142099" y="142099"/>
        <a:ext cx="10274715" cy="5423583"/>
      </dsp:txXfrm>
    </dsp:sp>
    <dsp:sp modelId="{352B22BE-07DC-4871-993F-3F73EF299796}">
      <dsp:nvSpPr>
        <dsp:cNvPr id="0" name=""/>
        <dsp:cNvSpPr/>
      </dsp:nvSpPr>
      <dsp:spPr>
        <a:xfrm>
          <a:off x="1222321" y="1241753"/>
          <a:ext cx="976784" cy="2108461"/>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vert270"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s-MX" sz="2400" kern="1200" dirty="0"/>
            <a:t>ASA </a:t>
          </a:r>
        </a:p>
        <a:p>
          <a:pPr marL="0" lvl="0" indent="0" algn="ctr" defTabSz="1066800">
            <a:lnSpc>
              <a:spcPct val="90000"/>
            </a:lnSpc>
            <a:spcBef>
              <a:spcPct val="0"/>
            </a:spcBef>
            <a:spcAft>
              <a:spcPts val="0"/>
            </a:spcAft>
            <a:buNone/>
          </a:pPr>
          <a:r>
            <a:rPr lang="es-MX" sz="2400" kern="1200" dirty="0"/>
            <a:t>Virtual</a:t>
          </a:r>
          <a:endParaRPr lang="es-SV" sz="2400" kern="1200" dirty="0"/>
        </a:p>
      </dsp:txBody>
      <dsp:txXfrm>
        <a:off x="1252360" y="1271792"/>
        <a:ext cx="916706" cy="2048383"/>
      </dsp:txXfrm>
    </dsp:sp>
    <dsp:sp modelId="{314EAB5B-41B6-46CE-BAEF-653131A17049}">
      <dsp:nvSpPr>
        <dsp:cNvPr id="0" name=""/>
        <dsp:cNvSpPr/>
      </dsp:nvSpPr>
      <dsp:spPr>
        <a:xfrm>
          <a:off x="1203109" y="3398623"/>
          <a:ext cx="1080683" cy="1814338"/>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vert270"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dirty="0"/>
            <a:t>Mapeo Digital de Suelos</a:t>
          </a:r>
          <a:endParaRPr lang="es-SV" sz="2400" kern="1200" dirty="0"/>
        </a:p>
      </dsp:txBody>
      <dsp:txXfrm>
        <a:off x="1236344" y="3431858"/>
        <a:ext cx="1014213" cy="1747868"/>
      </dsp:txXfrm>
    </dsp:sp>
    <dsp:sp modelId="{63352881-23D7-4785-BD4D-0358879F4D19}">
      <dsp:nvSpPr>
        <dsp:cNvPr id="0" name=""/>
        <dsp:cNvSpPr/>
      </dsp:nvSpPr>
      <dsp:spPr>
        <a:xfrm>
          <a:off x="2551259" y="1016433"/>
          <a:ext cx="7690941" cy="4469985"/>
        </a:xfrm>
        <a:prstGeom prst="roundRect">
          <a:avLst>
            <a:gd name="adj" fmla="val 105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2537109" numCol="1" spcCol="1270" anchor="t" anchorCtr="0">
          <a:noAutofit/>
        </a:bodyPr>
        <a:lstStyle/>
        <a:p>
          <a:pPr marL="0" lvl="0" indent="0" algn="ctr" defTabSz="1422400">
            <a:lnSpc>
              <a:spcPct val="90000"/>
            </a:lnSpc>
            <a:spcBef>
              <a:spcPct val="0"/>
            </a:spcBef>
            <a:spcAft>
              <a:spcPct val="35000"/>
            </a:spcAft>
            <a:buNone/>
          </a:pPr>
          <a:r>
            <a:rPr lang="es-MX" sz="3200" kern="1200" dirty="0"/>
            <a:t>Extensión,  asistencia técnica  y educación</a:t>
          </a:r>
          <a:endParaRPr lang="es-SV" sz="3200" kern="1200" dirty="0"/>
        </a:p>
      </dsp:txBody>
      <dsp:txXfrm>
        <a:off x="2688726" y="1153900"/>
        <a:ext cx="7416007" cy="4195051"/>
      </dsp:txXfrm>
    </dsp:sp>
    <dsp:sp modelId="{44494A7D-5FE9-4741-BA5B-D95F74E3B249}">
      <dsp:nvSpPr>
        <dsp:cNvPr id="0" name=""/>
        <dsp:cNvSpPr/>
      </dsp:nvSpPr>
      <dsp:spPr>
        <a:xfrm>
          <a:off x="2859101" y="4659839"/>
          <a:ext cx="1636631" cy="371698"/>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MX" sz="2400" kern="1200" dirty="0"/>
            <a:t>Mercados</a:t>
          </a:r>
          <a:endParaRPr lang="es-SV" sz="1700" kern="1200" dirty="0"/>
        </a:p>
      </dsp:txBody>
      <dsp:txXfrm>
        <a:off x="2870532" y="4671270"/>
        <a:ext cx="1613769" cy="348836"/>
      </dsp:txXfrm>
    </dsp:sp>
    <dsp:sp modelId="{0C3B2A08-7684-4D46-AE1B-E7956F04E816}">
      <dsp:nvSpPr>
        <dsp:cNvPr id="0" name=""/>
        <dsp:cNvSpPr/>
      </dsp:nvSpPr>
      <dsp:spPr>
        <a:xfrm>
          <a:off x="2887971" y="2490644"/>
          <a:ext cx="1636631" cy="455131"/>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Formación</a:t>
          </a:r>
          <a:endParaRPr lang="es-SV" sz="2000" kern="1200" dirty="0"/>
        </a:p>
      </dsp:txBody>
      <dsp:txXfrm>
        <a:off x="2901968" y="2504641"/>
        <a:ext cx="1608637" cy="427137"/>
      </dsp:txXfrm>
    </dsp:sp>
    <dsp:sp modelId="{D6705C7E-3498-4524-98A7-4952C6A64544}">
      <dsp:nvSpPr>
        <dsp:cNvPr id="0" name=""/>
        <dsp:cNvSpPr/>
      </dsp:nvSpPr>
      <dsp:spPr>
        <a:xfrm>
          <a:off x="2887971" y="3197221"/>
          <a:ext cx="1636631" cy="857659"/>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Redes de promotoría </a:t>
          </a:r>
          <a:endParaRPr lang="es-SV" sz="2000" kern="1200" dirty="0"/>
        </a:p>
      </dsp:txBody>
      <dsp:txXfrm>
        <a:off x="2914347" y="3223597"/>
        <a:ext cx="1583879" cy="804907"/>
      </dsp:txXfrm>
    </dsp:sp>
    <dsp:sp modelId="{5FD209E2-3296-43E1-AB94-9AC1A630011B}">
      <dsp:nvSpPr>
        <dsp:cNvPr id="0" name=""/>
        <dsp:cNvSpPr/>
      </dsp:nvSpPr>
      <dsp:spPr>
        <a:xfrm>
          <a:off x="2903797" y="4146177"/>
          <a:ext cx="1636631" cy="377216"/>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Información</a:t>
          </a:r>
          <a:endParaRPr lang="es-SV" sz="2000" kern="1200" dirty="0"/>
        </a:p>
      </dsp:txBody>
      <dsp:txXfrm>
        <a:off x="2915398" y="4157778"/>
        <a:ext cx="1613429" cy="354014"/>
      </dsp:txXfrm>
    </dsp:sp>
    <dsp:sp modelId="{0EDF2925-7D9E-42C5-B8CA-183D58283DA8}">
      <dsp:nvSpPr>
        <dsp:cNvPr id="0" name=""/>
        <dsp:cNvSpPr/>
      </dsp:nvSpPr>
      <dsp:spPr>
        <a:xfrm>
          <a:off x="4957004" y="2759940"/>
          <a:ext cx="4990250" cy="2283112"/>
        </a:xfrm>
        <a:prstGeom prst="roundRect">
          <a:avLst>
            <a:gd name="adj" fmla="val 105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288690" numCol="1" spcCol="1270" anchor="t" anchorCtr="0">
          <a:noAutofit/>
        </a:bodyPr>
        <a:lstStyle/>
        <a:p>
          <a:pPr marL="0" lvl="0" indent="0" algn="ctr" defTabSz="1244600">
            <a:lnSpc>
              <a:spcPct val="90000"/>
            </a:lnSpc>
            <a:spcBef>
              <a:spcPct val="0"/>
            </a:spcBef>
            <a:spcAft>
              <a:spcPct val="35000"/>
            </a:spcAft>
            <a:buNone/>
          </a:pPr>
          <a:r>
            <a:rPr lang="es-MX" sz="2800" kern="1200" dirty="0"/>
            <a:t>Innovación e investigación</a:t>
          </a:r>
          <a:endParaRPr lang="es-SV" sz="2800" kern="1200" dirty="0"/>
        </a:p>
      </dsp:txBody>
      <dsp:txXfrm>
        <a:off x="5027218" y="2830154"/>
        <a:ext cx="4849822" cy="2142684"/>
      </dsp:txXfrm>
    </dsp:sp>
    <dsp:sp modelId="{E13623F1-AF2E-49BF-BF42-2DE26CCE0323}">
      <dsp:nvSpPr>
        <dsp:cNvPr id="0" name=""/>
        <dsp:cNvSpPr/>
      </dsp:nvSpPr>
      <dsp:spPr>
        <a:xfrm>
          <a:off x="5143109" y="3632475"/>
          <a:ext cx="1909600" cy="1027400"/>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Extensión híbrida</a:t>
          </a:r>
          <a:endParaRPr lang="es-SV" sz="2000" kern="1200" dirty="0"/>
        </a:p>
      </dsp:txBody>
      <dsp:txXfrm>
        <a:off x="5174705" y="3664071"/>
        <a:ext cx="1846408" cy="964208"/>
      </dsp:txXfrm>
    </dsp:sp>
    <dsp:sp modelId="{860946A7-9635-4AF3-BCBD-1018A01E7EF3}">
      <dsp:nvSpPr>
        <dsp:cNvPr id="0" name=""/>
        <dsp:cNvSpPr/>
      </dsp:nvSpPr>
      <dsp:spPr>
        <a:xfrm>
          <a:off x="7720102" y="3695228"/>
          <a:ext cx="2258663" cy="1027400"/>
        </a:xfrm>
        <a:prstGeom prst="roundRect">
          <a:avLst>
            <a:gd name="adj" fmla="val 105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Prestación de servicios (incluida exportación)</a:t>
          </a:r>
          <a:endParaRPr lang="es-SV" sz="2000" kern="1200" dirty="0"/>
        </a:p>
      </dsp:txBody>
      <dsp:txXfrm>
        <a:off x="7751698" y="3726824"/>
        <a:ext cx="2195471" cy="964208"/>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43CD489-454B-BDF1-CC83-58A68CEF07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Tree>
    <p:extLst>
      <p:ext uri="{BB962C8B-B14F-4D97-AF65-F5344CB8AC3E}">
        <p14:creationId xmlns:p14="http://schemas.microsoft.com/office/powerpoint/2010/main" val="973893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SV"/>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8A846-B23E-4BE8-A067-42504F9BA3BF}" type="datetimeFigureOut">
              <a:rPr lang="es-SV" smtClean="0"/>
              <a:t>31/7/2025</a:t>
            </a:fld>
            <a:endParaRPr lang="es-SV"/>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SV"/>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SV"/>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SV"/>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A0CFA0-AF93-46AB-B8A7-B215701690BD}" type="slidenum">
              <a:rPr lang="es-SV" smtClean="0"/>
              <a:t>‹Nº›</a:t>
            </a:fld>
            <a:endParaRPr lang="es-SV"/>
          </a:p>
        </p:txBody>
      </p:sp>
    </p:spTree>
    <p:extLst>
      <p:ext uri="{BB962C8B-B14F-4D97-AF65-F5344CB8AC3E}">
        <p14:creationId xmlns:p14="http://schemas.microsoft.com/office/powerpoint/2010/main" val="929149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Talking Points:</a:t>
            </a:r>
          </a:p>
          <a:p>
            <a:pPr marL="171450" indent="-171450">
              <a:buFont typeface="Arial" panose="020B0604020202020204" pitchFamily="34" charset="0"/>
              <a:buChar char="•"/>
            </a:pPr>
            <a:r>
              <a:rPr lang="es-SV" b="0" i="0" dirty="0">
                <a:solidFill>
                  <a:srgbClr val="BDC1C6"/>
                </a:solidFill>
                <a:effectLst/>
                <a:latin typeface="arial" panose="020B0604020202020204" pitchFamily="34" charset="0"/>
              </a:rPr>
              <a:t>Es una agencia internacional humanitaria fundada en 1943 por la comunidad católica de los Estados Unidos.</a:t>
            </a:r>
            <a:endParaRPr lang="en-US" b="1" dirty="0">
              <a:ea typeface="Calibri"/>
              <a:cs typeface="Calibri"/>
            </a:endParaRPr>
          </a:p>
          <a:p>
            <a:pPr marL="171450" indent="-171450">
              <a:buFont typeface="Arial" panose="020B0604020202020204" pitchFamily="34" charset="0"/>
              <a:buChar char="•"/>
            </a:pPr>
            <a:r>
              <a:rPr lang="en-US" dirty="0">
                <a:ea typeface="Calibri"/>
                <a:cs typeface="Calibri"/>
              </a:rPr>
              <a:t>CRS </a:t>
            </a:r>
            <a:r>
              <a:rPr lang="en-US" dirty="0" err="1">
                <a:ea typeface="Calibri"/>
                <a:cs typeface="Calibri"/>
              </a:rPr>
              <a:t>tiene</a:t>
            </a:r>
            <a:r>
              <a:rPr lang="en-US" dirty="0">
                <a:ea typeface="Calibri"/>
                <a:cs typeface="Calibri"/>
              </a:rPr>
              <a:t> 60 </a:t>
            </a:r>
            <a:r>
              <a:rPr lang="en-US" dirty="0" err="1">
                <a:ea typeface="Calibri"/>
                <a:cs typeface="Calibri"/>
              </a:rPr>
              <a:t>años</a:t>
            </a:r>
            <a:r>
              <a:rPr lang="en-US" dirty="0">
                <a:ea typeface="Calibri"/>
                <a:cs typeface="Calibri"/>
              </a:rPr>
              <a:t> de </a:t>
            </a:r>
            <a:r>
              <a:rPr lang="en-US" dirty="0" err="1">
                <a:ea typeface="Calibri"/>
                <a:cs typeface="Calibri"/>
              </a:rPr>
              <a:t>trabajo</a:t>
            </a:r>
            <a:r>
              <a:rPr lang="en-US" dirty="0">
                <a:ea typeface="Calibri"/>
                <a:cs typeface="Calibri"/>
              </a:rPr>
              <a:t> en Guatemala y 80 </a:t>
            </a:r>
            <a:r>
              <a:rPr lang="en-US" dirty="0" err="1">
                <a:ea typeface="Calibri"/>
                <a:cs typeface="Calibri"/>
              </a:rPr>
              <a:t>años</a:t>
            </a:r>
            <a:r>
              <a:rPr lang="en-US" dirty="0">
                <a:ea typeface="Calibri"/>
                <a:cs typeface="Calibri"/>
              </a:rPr>
              <a:t> en </a:t>
            </a:r>
            <a:r>
              <a:rPr lang="en-US" dirty="0" err="1">
                <a:ea typeface="Calibri"/>
                <a:cs typeface="Calibri"/>
              </a:rPr>
              <a:t>más</a:t>
            </a:r>
            <a:r>
              <a:rPr lang="en-US" dirty="0">
                <a:ea typeface="Calibri"/>
                <a:cs typeface="Calibri"/>
              </a:rPr>
              <a:t> de 100 </a:t>
            </a:r>
            <a:r>
              <a:rPr lang="en-US" dirty="0" err="1">
                <a:ea typeface="Calibri"/>
                <a:cs typeface="Calibri"/>
              </a:rPr>
              <a:t>paises</a:t>
            </a:r>
            <a:r>
              <a:rPr lang="en-US" dirty="0">
                <a:ea typeface="Calibri"/>
                <a:cs typeface="Calibri"/>
              </a:rPr>
              <a:t> </a:t>
            </a:r>
            <a:r>
              <a:rPr lang="en-US" dirty="0" err="1">
                <a:ea typeface="Calibri"/>
                <a:cs typeface="Calibri"/>
              </a:rPr>
              <a:t>alrededor</a:t>
            </a:r>
            <a:r>
              <a:rPr lang="en-US" dirty="0">
                <a:ea typeface="Calibri"/>
                <a:cs typeface="Calibri"/>
              </a:rPr>
              <a:t> del </a:t>
            </a:r>
            <a:r>
              <a:rPr lang="en-US" dirty="0" err="1">
                <a:ea typeface="Calibri"/>
                <a:cs typeface="Calibri"/>
              </a:rPr>
              <a:t>mundo</a:t>
            </a:r>
            <a:r>
              <a:rPr lang="en-US" dirty="0">
                <a:ea typeface="Calibri"/>
                <a:cs typeface="Calibri"/>
              </a:rPr>
              <a:t>.</a:t>
            </a:r>
          </a:p>
          <a:p>
            <a:pPr marL="171450" indent="-171450">
              <a:buFont typeface="Arial" panose="020B0604020202020204" pitchFamily="34" charset="0"/>
              <a:buChar char="•"/>
            </a:pPr>
            <a:r>
              <a:rPr lang="en-US" dirty="0">
                <a:ea typeface="Calibri"/>
                <a:cs typeface="Calibri"/>
              </a:rPr>
              <a:t>Solo </a:t>
            </a:r>
            <a:r>
              <a:rPr lang="en-US" dirty="0" err="1">
                <a:ea typeface="Calibri"/>
                <a:cs typeface="Calibri"/>
              </a:rPr>
              <a:t>el</a:t>
            </a:r>
            <a:r>
              <a:rPr lang="en-US" dirty="0">
                <a:ea typeface="Calibri"/>
                <a:cs typeface="Calibri"/>
              </a:rPr>
              <a:t> 2023 </a:t>
            </a:r>
            <a:r>
              <a:rPr lang="en-US" dirty="0" err="1">
                <a:ea typeface="Calibri"/>
                <a:cs typeface="Calibri"/>
              </a:rPr>
              <a:t>hemos</a:t>
            </a:r>
            <a:r>
              <a:rPr lang="en-US" dirty="0">
                <a:ea typeface="Calibri"/>
                <a:cs typeface="Calibri"/>
              </a:rPr>
              <a:t> </a:t>
            </a:r>
            <a:r>
              <a:rPr lang="en-US" dirty="0" err="1">
                <a:ea typeface="Calibri"/>
                <a:cs typeface="Calibri"/>
              </a:rPr>
              <a:t>trabajado</a:t>
            </a:r>
            <a:r>
              <a:rPr lang="en-US" dirty="0">
                <a:ea typeface="Calibri"/>
                <a:cs typeface="Calibri"/>
              </a:rPr>
              <a:t> en 90 municipios de 11 </a:t>
            </a:r>
            <a:r>
              <a:rPr lang="en-US" dirty="0" err="1">
                <a:ea typeface="Calibri"/>
                <a:cs typeface="Calibri"/>
              </a:rPr>
              <a:t>departamentos</a:t>
            </a:r>
            <a:r>
              <a:rPr lang="en-US" dirty="0">
                <a:ea typeface="Calibri"/>
                <a:cs typeface="Calibri"/>
              </a:rPr>
              <a:t> en Guatemala. </a:t>
            </a:r>
          </a:p>
          <a:p>
            <a:pPr marL="171450" indent="-171450">
              <a:buFont typeface="Arial" panose="020B0604020202020204" pitchFamily="34" charset="0"/>
              <a:buChar char="•"/>
            </a:pPr>
            <a:r>
              <a:rPr lang="en-US" dirty="0" err="1">
                <a:ea typeface="Calibri"/>
                <a:cs typeface="Calibri"/>
              </a:rPr>
              <a:t>Tenemos</a:t>
            </a:r>
            <a:r>
              <a:rPr lang="en-US" dirty="0">
                <a:ea typeface="Calibri"/>
                <a:cs typeface="Calibri"/>
              </a:rPr>
              <a:t> </a:t>
            </a:r>
            <a:r>
              <a:rPr lang="en-US" dirty="0" err="1">
                <a:ea typeface="Calibri"/>
                <a:cs typeface="Calibri"/>
              </a:rPr>
              <a:t>una</a:t>
            </a:r>
            <a:r>
              <a:rPr lang="en-US" dirty="0">
                <a:ea typeface="Calibri"/>
                <a:cs typeface="Calibri"/>
              </a:rPr>
              <a:t> </a:t>
            </a:r>
            <a:r>
              <a:rPr lang="en-US" dirty="0" err="1">
                <a:ea typeface="Calibri"/>
                <a:cs typeface="Calibri"/>
              </a:rPr>
              <a:t>estrategia</a:t>
            </a:r>
            <a:r>
              <a:rPr lang="en-US" dirty="0">
                <a:ea typeface="Calibri"/>
                <a:cs typeface="Calibri"/>
              </a:rPr>
              <a:t> 2022-2030. (se </a:t>
            </a:r>
            <a:r>
              <a:rPr lang="en-US" dirty="0" err="1">
                <a:ea typeface="Calibri"/>
                <a:cs typeface="Calibri"/>
              </a:rPr>
              <a:t>puede</a:t>
            </a:r>
            <a:r>
              <a:rPr lang="en-US" dirty="0">
                <a:ea typeface="Calibri"/>
                <a:cs typeface="Calibri"/>
              </a:rPr>
              <a:t> </a:t>
            </a:r>
            <a:r>
              <a:rPr lang="en-US" dirty="0" err="1">
                <a:ea typeface="Calibri"/>
                <a:cs typeface="Calibri"/>
              </a:rPr>
              <a:t>aquí</a:t>
            </a:r>
            <a:r>
              <a:rPr lang="en-US" dirty="0">
                <a:ea typeface="Calibri"/>
                <a:cs typeface="Calibri"/>
              </a:rPr>
              <a:t> </a:t>
            </a:r>
            <a:r>
              <a:rPr lang="en-US" dirty="0" err="1">
                <a:ea typeface="Calibri"/>
                <a:cs typeface="Calibri"/>
              </a:rPr>
              <a:t>repartir</a:t>
            </a:r>
            <a:r>
              <a:rPr lang="en-US" dirty="0">
                <a:ea typeface="Calibri"/>
                <a:cs typeface="Calibri"/>
              </a:rPr>
              <a:t> </a:t>
            </a:r>
            <a:r>
              <a:rPr lang="en-US" dirty="0" err="1">
                <a:ea typeface="Calibri"/>
                <a:cs typeface="Calibri"/>
              </a:rPr>
              <a:t>el</a:t>
            </a:r>
            <a:r>
              <a:rPr lang="en-US" dirty="0">
                <a:ea typeface="Calibri"/>
                <a:cs typeface="Calibri"/>
              </a:rPr>
              <a:t> Brief de la </a:t>
            </a:r>
            <a:r>
              <a:rPr lang="en-US" dirty="0" err="1">
                <a:ea typeface="Calibri"/>
                <a:cs typeface="Calibri"/>
              </a:rPr>
              <a:t>Estrategia</a:t>
            </a:r>
            <a:r>
              <a:rPr lang="en-US" dirty="0">
                <a:ea typeface="Calibri"/>
                <a:cs typeface="Calibri"/>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77AE1-64B2-544E-9109-A75612B0A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54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309f4cfd6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309f4cfd6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a:extLst>
            <a:ext uri="{FF2B5EF4-FFF2-40B4-BE49-F238E27FC236}">
              <a16:creationId xmlns:a16="http://schemas.microsoft.com/office/drawing/2014/main" id="{08C0AA9E-4F87-88C5-C846-BD0DA4FEA0AA}"/>
            </a:ext>
          </a:extLst>
        </p:cNvPr>
        <p:cNvGrpSpPr/>
        <p:nvPr/>
      </p:nvGrpSpPr>
      <p:grpSpPr>
        <a:xfrm>
          <a:off x="0" y="0"/>
          <a:ext cx="0" cy="0"/>
          <a:chOff x="0" y="0"/>
          <a:chExt cx="0" cy="0"/>
        </a:xfrm>
      </p:grpSpPr>
      <p:sp>
        <p:nvSpPr>
          <p:cNvPr id="192" name="Google Shape;192;g8309f4cfd6_0_190:notes">
            <a:extLst>
              <a:ext uri="{FF2B5EF4-FFF2-40B4-BE49-F238E27FC236}">
                <a16:creationId xmlns:a16="http://schemas.microsoft.com/office/drawing/2014/main" id="{9810B7A1-B7F7-179C-E9BE-F55605F071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309f4cfd6_0_190:notes">
            <a:extLst>
              <a:ext uri="{FF2B5EF4-FFF2-40B4-BE49-F238E27FC236}">
                <a16:creationId xmlns:a16="http://schemas.microsoft.com/office/drawing/2014/main" id="{CAED15C3-F709-E5D2-09BA-2C66EEAA63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621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309f4cfd6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309f4cfd6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309f4cfd6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309f4cfd6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33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309f4cfd6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309f4cfd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DD645-1494-A434-0B95-FCC8AB64E2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BE780-7DAF-3AB6-B902-A13FA45F5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34B7F-DC06-25CB-C033-50A49405F427}"/>
              </a:ext>
            </a:extLst>
          </p:cNvPr>
          <p:cNvSpPr>
            <a:spLocks noGrp="1"/>
          </p:cNvSpPr>
          <p:nvPr>
            <p:ph type="body" idx="1"/>
          </p:nvPr>
        </p:nvSpPr>
        <p:spPr/>
        <p:txBody>
          <a:bodyPr/>
          <a:lstStyle/>
          <a:p>
            <a:r>
              <a:rPr lang="en-US" b="1" dirty="0">
                <a:ea typeface="Calibri"/>
                <a:cs typeface="Calibri"/>
              </a:rPr>
              <a:t>Talking Points:</a:t>
            </a:r>
          </a:p>
          <a:p>
            <a:pPr marL="171450" indent="-171450">
              <a:buFont typeface="Arial" panose="020B0604020202020204" pitchFamily="34" charset="0"/>
              <a:buChar char="•"/>
            </a:pPr>
            <a:r>
              <a:rPr lang="es-SV" b="0" i="0" dirty="0">
                <a:solidFill>
                  <a:srgbClr val="BDC1C6"/>
                </a:solidFill>
                <a:effectLst/>
                <a:latin typeface="arial" panose="020B0604020202020204" pitchFamily="34" charset="0"/>
              </a:rPr>
              <a:t>Es una agencia internacional humanitaria fundada en 1943 por la comunidad católica de los Estados Unidos.</a:t>
            </a:r>
            <a:endParaRPr lang="en-US" b="1" dirty="0">
              <a:ea typeface="Calibri"/>
              <a:cs typeface="Calibri"/>
            </a:endParaRPr>
          </a:p>
          <a:p>
            <a:pPr marL="171450" indent="-171450">
              <a:buFont typeface="Arial" panose="020B0604020202020204" pitchFamily="34" charset="0"/>
              <a:buChar char="•"/>
            </a:pPr>
            <a:r>
              <a:rPr lang="en-US" dirty="0">
                <a:ea typeface="Calibri"/>
                <a:cs typeface="Calibri"/>
              </a:rPr>
              <a:t>CRS </a:t>
            </a:r>
            <a:r>
              <a:rPr lang="en-US" dirty="0" err="1">
                <a:ea typeface="Calibri"/>
                <a:cs typeface="Calibri"/>
              </a:rPr>
              <a:t>tiene</a:t>
            </a:r>
            <a:r>
              <a:rPr lang="en-US" dirty="0">
                <a:ea typeface="Calibri"/>
                <a:cs typeface="Calibri"/>
              </a:rPr>
              <a:t> 60 </a:t>
            </a:r>
            <a:r>
              <a:rPr lang="en-US" dirty="0" err="1">
                <a:ea typeface="Calibri"/>
                <a:cs typeface="Calibri"/>
              </a:rPr>
              <a:t>años</a:t>
            </a:r>
            <a:r>
              <a:rPr lang="en-US" dirty="0">
                <a:ea typeface="Calibri"/>
                <a:cs typeface="Calibri"/>
              </a:rPr>
              <a:t> de </a:t>
            </a:r>
            <a:r>
              <a:rPr lang="en-US" dirty="0" err="1">
                <a:ea typeface="Calibri"/>
                <a:cs typeface="Calibri"/>
              </a:rPr>
              <a:t>trabajo</a:t>
            </a:r>
            <a:r>
              <a:rPr lang="en-US" dirty="0">
                <a:ea typeface="Calibri"/>
                <a:cs typeface="Calibri"/>
              </a:rPr>
              <a:t> en Guatemala y 80 </a:t>
            </a:r>
            <a:r>
              <a:rPr lang="en-US" dirty="0" err="1">
                <a:ea typeface="Calibri"/>
                <a:cs typeface="Calibri"/>
              </a:rPr>
              <a:t>años</a:t>
            </a:r>
            <a:r>
              <a:rPr lang="en-US" dirty="0">
                <a:ea typeface="Calibri"/>
                <a:cs typeface="Calibri"/>
              </a:rPr>
              <a:t> en </a:t>
            </a:r>
            <a:r>
              <a:rPr lang="en-US" dirty="0" err="1">
                <a:ea typeface="Calibri"/>
                <a:cs typeface="Calibri"/>
              </a:rPr>
              <a:t>más</a:t>
            </a:r>
            <a:r>
              <a:rPr lang="en-US" dirty="0">
                <a:ea typeface="Calibri"/>
                <a:cs typeface="Calibri"/>
              </a:rPr>
              <a:t> de 100 </a:t>
            </a:r>
            <a:r>
              <a:rPr lang="en-US" dirty="0" err="1">
                <a:ea typeface="Calibri"/>
                <a:cs typeface="Calibri"/>
              </a:rPr>
              <a:t>paises</a:t>
            </a:r>
            <a:r>
              <a:rPr lang="en-US" dirty="0">
                <a:ea typeface="Calibri"/>
                <a:cs typeface="Calibri"/>
              </a:rPr>
              <a:t> </a:t>
            </a:r>
            <a:r>
              <a:rPr lang="en-US" dirty="0" err="1">
                <a:ea typeface="Calibri"/>
                <a:cs typeface="Calibri"/>
              </a:rPr>
              <a:t>alrededor</a:t>
            </a:r>
            <a:r>
              <a:rPr lang="en-US" dirty="0">
                <a:ea typeface="Calibri"/>
                <a:cs typeface="Calibri"/>
              </a:rPr>
              <a:t> del </a:t>
            </a:r>
            <a:r>
              <a:rPr lang="en-US" dirty="0" err="1">
                <a:ea typeface="Calibri"/>
                <a:cs typeface="Calibri"/>
              </a:rPr>
              <a:t>mundo</a:t>
            </a:r>
            <a:r>
              <a:rPr lang="en-US" dirty="0">
                <a:ea typeface="Calibri"/>
                <a:cs typeface="Calibri"/>
              </a:rPr>
              <a:t>.</a:t>
            </a:r>
          </a:p>
          <a:p>
            <a:pPr marL="171450" indent="-171450">
              <a:buFont typeface="Arial" panose="020B0604020202020204" pitchFamily="34" charset="0"/>
              <a:buChar char="•"/>
            </a:pPr>
            <a:r>
              <a:rPr lang="en-US" dirty="0">
                <a:ea typeface="Calibri"/>
                <a:cs typeface="Calibri"/>
              </a:rPr>
              <a:t>Solo </a:t>
            </a:r>
            <a:r>
              <a:rPr lang="en-US" dirty="0" err="1">
                <a:ea typeface="Calibri"/>
                <a:cs typeface="Calibri"/>
              </a:rPr>
              <a:t>el</a:t>
            </a:r>
            <a:r>
              <a:rPr lang="en-US" dirty="0">
                <a:ea typeface="Calibri"/>
                <a:cs typeface="Calibri"/>
              </a:rPr>
              <a:t> 2023 </a:t>
            </a:r>
            <a:r>
              <a:rPr lang="en-US" dirty="0" err="1">
                <a:ea typeface="Calibri"/>
                <a:cs typeface="Calibri"/>
              </a:rPr>
              <a:t>hemos</a:t>
            </a:r>
            <a:r>
              <a:rPr lang="en-US" dirty="0">
                <a:ea typeface="Calibri"/>
                <a:cs typeface="Calibri"/>
              </a:rPr>
              <a:t> </a:t>
            </a:r>
            <a:r>
              <a:rPr lang="en-US" dirty="0" err="1">
                <a:ea typeface="Calibri"/>
                <a:cs typeface="Calibri"/>
              </a:rPr>
              <a:t>trabajado</a:t>
            </a:r>
            <a:r>
              <a:rPr lang="en-US" dirty="0">
                <a:ea typeface="Calibri"/>
                <a:cs typeface="Calibri"/>
              </a:rPr>
              <a:t> en 90 municipios de 11 </a:t>
            </a:r>
            <a:r>
              <a:rPr lang="en-US" dirty="0" err="1">
                <a:ea typeface="Calibri"/>
                <a:cs typeface="Calibri"/>
              </a:rPr>
              <a:t>departamentos</a:t>
            </a:r>
            <a:r>
              <a:rPr lang="en-US" dirty="0">
                <a:ea typeface="Calibri"/>
                <a:cs typeface="Calibri"/>
              </a:rPr>
              <a:t> en Guatemala. </a:t>
            </a:r>
          </a:p>
          <a:p>
            <a:pPr marL="171450" indent="-171450">
              <a:buFont typeface="Arial" panose="020B0604020202020204" pitchFamily="34" charset="0"/>
              <a:buChar char="•"/>
            </a:pPr>
            <a:r>
              <a:rPr lang="en-US" dirty="0" err="1">
                <a:ea typeface="Calibri"/>
                <a:cs typeface="Calibri"/>
              </a:rPr>
              <a:t>Tenemos</a:t>
            </a:r>
            <a:r>
              <a:rPr lang="en-US" dirty="0">
                <a:ea typeface="Calibri"/>
                <a:cs typeface="Calibri"/>
              </a:rPr>
              <a:t> </a:t>
            </a:r>
            <a:r>
              <a:rPr lang="en-US" dirty="0" err="1">
                <a:ea typeface="Calibri"/>
                <a:cs typeface="Calibri"/>
              </a:rPr>
              <a:t>una</a:t>
            </a:r>
            <a:r>
              <a:rPr lang="en-US" dirty="0">
                <a:ea typeface="Calibri"/>
                <a:cs typeface="Calibri"/>
              </a:rPr>
              <a:t> </a:t>
            </a:r>
            <a:r>
              <a:rPr lang="en-US" dirty="0" err="1">
                <a:ea typeface="Calibri"/>
                <a:cs typeface="Calibri"/>
              </a:rPr>
              <a:t>estrategia</a:t>
            </a:r>
            <a:r>
              <a:rPr lang="en-US" dirty="0">
                <a:ea typeface="Calibri"/>
                <a:cs typeface="Calibri"/>
              </a:rPr>
              <a:t> 2022-2030. (se </a:t>
            </a:r>
            <a:r>
              <a:rPr lang="en-US" dirty="0" err="1">
                <a:ea typeface="Calibri"/>
                <a:cs typeface="Calibri"/>
              </a:rPr>
              <a:t>puede</a:t>
            </a:r>
            <a:r>
              <a:rPr lang="en-US" dirty="0">
                <a:ea typeface="Calibri"/>
                <a:cs typeface="Calibri"/>
              </a:rPr>
              <a:t> </a:t>
            </a:r>
            <a:r>
              <a:rPr lang="en-US" dirty="0" err="1">
                <a:ea typeface="Calibri"/>
                <a:cs typeface="Calibri"/>
              </a:rPr>
              <a:t>aquí</a:t>
            </a:r>
            <a:r>
              <a:rPr lang="en-US" dirty="0">
                <a:ea typeface="Calibri"/>
                <a:cs typeface="Calibri"/>
              </a:rPr>
              <a:t> </a:t>
            </a:r>
            <a:r>
              <a:rPr lang="en-US" dirty="0" err="1">
                <a:ea typeface="Calibri"/>
                <a:cs typeface="Calibri"/>
              </a:rPr>
              <a:t>repartir</a:t>
            </a:r>
            <a:r>
              <a:rPr lang="en-US" dirty="0">
                <a:ea typeface="Calibri"/>
                <a:cs typeface="Calibri"/>
              </a:rPr>
              <a:t> </a:t>
            </a:r>
            <a:r>
              <a:rPr lang="en-US" dirty="0" err="1">
                <a:ea typeface="Calibri"/>
                <a:cs typeface="Calibri"/>
              </a:rPr>
              <a:t>el</a:t>
            </a:r>
            <a:r>
              <a:rPr lang="en-US" dirty="0">
                <a:ea typeface="Calibri"/>
                <a:cs typeface="Calibri"/>
              </a:rPr>
              <a:t> Brief de la </a:t>
            </a:r>
            <a:r>
              <a:rPr lang="en-US" dirty="0" err="1">
                <a:ea typeface="Calibri"/>
                <a:cs typeface="Calibri"/>
              </a:rPr>
              <a:t>Estrategia</a:t>
            </a:r>
            <a:r>
              <a:rPr lang="en-US" dirty="0">
                <a:ea typeface="Calibri"/>
                <a:cs typeface="Calibri"/>
              </a:rPr>
              <a:t>)</a:t>
            </a:r>
          </a:p>
        </p:txBody>
      </p:sp>
      <p:sp>
        <p:nvSpPr>
          <p:cNvPr id="4" name="Slide Number Placeholder 3">
            <a:extLst>
              <a:ext uri="{FF2B5EF4-FFF2-40B4-BE49-F238E27FC236}">
                <a16:creationId xmlns:a16="http://schemas.microsoft.com/office/drawing/2014/main" id="{97651A6C-6344-25EF-D424-62B6AA3782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77AE1-64B2-544E-9109-A75612B0A1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21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dirty="0"/>
              <a:t>es como CRS visualiza el trabajo con lo agricultores  a través del camino a la prosperidad.   Crs empieza su trabajo con agricultores con alta vulnerabilidad económica y social con sus medios de vida agotados o dañados por algún evento climático.    A través de las distintas intervenciones de CRS con los agricultores, estos van construyendo medios de vida mas resilientes que les permite enfrentar de mejor forma situaciones de emergencias.  CRS traslada habilidades blandas y técnicas para que los productores aumenten su productividad y se vinculen a procesos de Mercado que les permita cambiar su situación de una de emergencia a una de familia prospera</a:t>
            </a:r>
          </a:p>
        </p:txBody>
      </p:sp>
      <p:sp>
        <p:nvSpPr>
          <p:cNvPr id="4" name="Marcador de número de diapositiva 3"/>
          <p:cNvSpPr>
            <a:spLocks noGrp="1"/>
          </p:cNvSpPr>
          <p:nvPr>
            <p:ph type="sldNum" sz="quarter" idx="5"/>
          </p:nvPr>
        </p:nvSpPr>
        <p:spPr/>
        <p:txBody>
          <a:bodyPr/>
          <a:lstStyle/>
          <a:p>
            <a:fld id="{D4E2DD29-8C4D-4BB0-9D31-63EC9A6D1179}" type="slidenum">
              <a:rPr lang="en-US" smtClean="0"/>
              <a:t>3</a:t>
            </a:fld>
            <a:endParaRPr lang="en-US"/>
          </a:p>
        </p:txBody>
      </p:sp>
    </p:spTree>
    <p:extLst>
      <p:ext uri="{BB962C8B-B14F-4D97-AF65-F5344CB8AC3E}">
        <p14:creationId xmlns:p14="http://schemas.microsoft.com/office/powerpoint/2010/main" val="68220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En Guatemala :</a:t>
            </a:r>
          </a:p>
          <a:p>
            <a:pPr marL="171450" indent="-171450">
              <a:buFont typeface="Arial" panose="020B0604020202020204" pitchFamily="34" charset="0"/>
              <a:buChar char="•"/>
            </a:pPr>
            <a:r>
              <a:rPr lang="en-US" dirty="0" err="1"/>
              <a:t>Trabajamos</a:t>
            </a:r>
            <a:r>
              <a:rPr lang="en-US" dirty="0"/>
              <a:t> en </a:t>
            </a:r>
            <a:r>
              <a:rPr lang="en-US" dirty="0" err="1"/>
              <a:t>tres</a:t>
            </a:r>
            <a:r>
              <a:rPr lang="en-US" dirty="0"/>
              <a:t> </a:t>
            </a:r>
            <a:r>
              <a:rPr lang="en-US" dirty="0" err="1"/>
              <a:t>áreas</a:t>
            </a:r>
            <a:r>
              <a:rPr lang="en-US" dirty="0"/>
              <a:t> </a:t>
            </a:r>
            <a:r>
              <a:rPr lang="en-US" dirty="0" err="1"/>
              <a:t>emblematicas</a:t>
            </a:r>
            <a:r>
              <a:rPr lang="en-US" dirty="0"/>
              <a:t>: Respuesta </a:t>
            </a:r>
            <a:r>
              <a:rPr lang="en-US" dirty="0" err="1"/>
              <a:t>Humanitaria</a:t>
            </a:r>
            <a:r>
              <a:rPr lang="en-US" dirty="0"/>
              <a:t>, </a:t>
            </a:r>
            <a:r>
              <a:rPr lang="en-US" dirty="0" err="1"/>
              <a:t>Medios</a:t>
            </a:r>
            <a:r>
              <a:rPr lang="en-US" dirty="0"/>
              <a:t> de Vida; Agricultura </a:t>
            </a:r>
            <a:r>
              <a:rPr lang="en-US" dirty="0" err="1"/>
              <a:t>sostenible</a:t>
            </a:r>
            <a:r>
              <a:rPr lang="en-US" dirty="0"/>
              <a:t>.</a:t>
            </a:r>
          </a:p>
          <a:p>
            <a:pPr marL="171450" indent="-171450">
              <a:buFont typeface="Arial" panose="020B0604020202020204" pitchFamily="34" charset="0"/>
              <a:buChar char="•"/>
            </a:pPr>
            <a:r>
              <a:rPr lang="en-US" dirty="0" err="1"/>
              <a:t>Trabajamos</a:t>
            </a:r>
            <a:r>
              <a:rPr lang="en-US" dirty="0"/>
              <a:t> con las poblaciónes </a:t>
            </a:r>
            <a:r>
              <a:rPr lang="en-US" dirty="0" err="1"/>
              <a:t>más</a:t>
            </a:r>
            <a:r>
              <a:rPr lang="en-US" dirty="0"/>
              <a:t> </a:t>
            </a:r>
            <a:r>
              <a:rPr lang="en-US" dirty="0" err="1"/>
              <a:t>vulnerables</a:t>
            </a:r>
            <a:r>
              <a:rPr lang="en-US" dirty="0"/>
              <a:t> del Altiplano y </a:t>
            </a:r>
            <a:r>
              <a:rPr lang="en-US" dirty="0" err="1"/>
              <a:t>el</a:t>
            </a:r>
            <a:r>
              <a:rPr lang="en-US" dirty="0"/>
              <a:t> </a:t>
            </a:r>
            <a:r>
              <a:rPr lang="en-US" dirty="0" err="1"/>
              <a:t>corredor</a:t>
            </a:r>
            <a:r>
              <a:rPr lang="en-US" dirty="0"/>
              <a:t> seco de Guatemala. </a:t>
            </a:r>
          </a:p>
          <a:p>
            <a:pPr marL="171450" indent="-171450">
              <a:buFont typeface="Arial" panose="020B0604020202020204" pitchFamily="34" charset="0"/>
              <a:buChar char="•"/>
            </a:pPr>
            <a:endParaRPr lang="en-US" dirty="0"/>
          </a:p>
        </p:txBody>
      </p:sp>
      <p:sp>
        <p:nvSpPr>
          <p:cNvPr id="4" name="Marcador de número de diapositiva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219576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B3BDB-068F-B57A-2874-244378FA01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72E03-336C-ECA9-12C9-87B05D249311}"/>
              </a:ext>
            </a:extLst>
          </p:cNvPr>
          <p:cNvSpPr>
            <a:spLocks noGrp="1" noRot="1" noChangeAspect="1"/>
          </p:cNvSpPr>
          <p:nvPr>
            <p:ph type="sldImg"/>
          </p:nvPr>
        </p:nvSpPr>
        <p:spPr>
          <a:xfrm>
            <a:off x="730250" y="1169988"/>
            <a:ext cx="5616575" cy="3160712"/>
          </a:xfrm>
        </p:spPr>
      </p:sp>
      <p:sp>
        <p:nvSpPr>
          <p:cNvPr id="3" name="Notes Placeholder 2">
            <a:extLst>
              <a:ext uri="{FF2B5EF4-FFF2-40B4-BE49-F238E27FC236}">
                <a16:creationId xmlns:a16="http://schemas.microsoft.com/office/drawing/2014/main" id="{E54B8EBD-7090-F866-266C-FCAEBCCFF315}"/>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GT" sz="1050" dirty="0"/>
              <a:t>El agua verde es el agua que está disponible en el suelo para la producción de plantas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GT" sz="1050" dirty="0"/>
              <a:t>En los sistemas temporales, parte del agua de lluvia que cae se perderá por la escorrentía y la evaporación y solo una parte se infiltra en el suelo y se convierte en Agua Verde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GT" sz="105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GT" sz="1050" dirty="0"/>
              <a:t>Los suelos degradados tienden a estar compactados y sin cobertura, por lo que pierden mucha agua en la escorrentía y se infiltra menos. También son más bajos en materia orgánica, tienen una estructura pobre y se almacena menos agua como agua verde.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GT" sz="105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GT" sz="1050" dirty="0"/>
              <a:t>Mientras que los suelos sanos se infiltran y retienen más agua verde, lo que significa que el cultivo será menos afectado por los períodos sin lluvia y se mejorará la productividad del agua de lluvia del sistema.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GT" sz="105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GT" sz="1050" dirty="0"/>
              <a:t>Las buenos noticas son que las prácticas de agrícolas que restauran el salud de los suelos pueden mejorar el potencial de nuestros suelos para almacenar agua verde y aumentar la productividad y resiliencia del sistemas.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GT" sz="1050" dirty="0"/>
          </a:p>
          <a:p>
            <a:endParaRPr lang="es-MX" dirty="0"/>
          </a:p>
        </p:txBody>
      </p:sp>
      <p:sp>
        <p:nvSpPr>
          <p:cNvPr id="4" name="Slide Number Placeholder 3">
            <a:extLst>
              <a:ext uri="{FF2B5EF4-FFF2-40B4-BE49-F238E27FC236}">
                <a16:creationId xmlns:a16="http://schemas.microsoft.com/office/drawing/2014/main" id="{B8ECC5CB-9809-402A-BC48-71C3F25BFD21}"/>
              </a:ext>
            </a:extLst>
          </p:cNvPr>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170339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309f4cfd6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309f4cfd6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18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5E6BF-4DB7-726B-152F-9261EE2EBF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7FF11A-C825-1FA7-F60B-E16E0B84DC3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91E05EF-332D-14A6-D093-D227656206D7}"/>
              </a:ext>
            </a:extLst>
          </p:cNvPr>
          <p:cNvSpPr>
            <a:spLocks noGrp="1"/>
          </p:cNvSpPr>
          <p:nvPr>
            <p:ph type="body" idx="1"/>
          </p:nvPr>
        </p:nvSpPr>
        <p:spPr/>
        <p:txBody>
          <a:bodyPr/>
          <a:lstStyle/>
          <a:p>
            <a:endParaRPr lang="es-SV" dirty="0"/>
          </a:p>
        </p:txBody>
      </p:sp>
      <p:sp>
        <p:nvSpPr>
          <p:cNvPr id="4" name="Marcador de número de diapositiva 3">
            <a:extLst>
              <a:ext uri="{FF2B5EF4-FFF2-40B4-BE49-F238E27FC236}">
                <a16:creationId xmlns:a16="http://schemas.microsoft.com/office/drawing/2014/main" id="{8E8EBAEF-6907-58E1-2BBE-CBC7E0FCEF06}"/>
              </a:ext>
            </a:extLst>
          </p:cNvPr>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383448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48BD0-D9CC-F311-C764-12E4910BC0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A3950A-BB5B-7911-0C9F-7584D4FA4E3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B1AB6DD-A109-2EF7-6092-B943E8C13B73}"/>
              </a:ext>
            </a:extLst>
          </p:cNvPr>
          <p:cNvSpPr>
            <a:spLocks noGrp="1"/>
          </p:cNvSpPr>
          <p:nvPr>
            <p:ph type="body" idx="1"/>
          </p:nvPr>
        </p:nvSpPr>
        <p:spPr/>
        <p:txBody>
          <a:bodyPr/>
          <a:lstStyle/>
          <a:p>
            <a:r>
              <a:rPr lang="es-SV" sz="1200" b="1" dirty="0">
                <a:effectLst/>
                <a:ea typeface="Times New Roman" panose="02020603050405020304" pitchFamily="18" charset="0"/>
              </a:rPr>
              <a:t>OE1</a:t>
            </a:r>
            <a:r>
              <a:rPr lang="es-SV" sz="1200" dirty="0">
                <a:effectLst/>
                <a:ea typeface="Times New Roman" panose="02020603050405020304" pitchFamily="18" charset="0"/>
              </a:rPr>
              <a:t>: Desarrollar y promover una estrategia comercial para cafés comerciales y especiales con enfoque Blue Harvest de El Salvador, que involucre de manera inclusiva a productores de diversa escala, trasformadores y prestadores de servicio de exportación que permita acceder a mercados estables y  de mayores ingresos. </a:t>
            </a:r>
          </a:p>
          <a:p>
            <a:endParaRPr lang="es-SV" sz="1200" dirty="0">
              <a:ea typeface="Times New Roman" panose="02020603050405020304" pitchFamily="18" charset="0"/>
            </a:endParaRPr>
          </a:p>
          <a:p>
            <a:r>
              <a:rPr lang="es-SV" sz="1200" b="1" dirty="0">
                <a:effectLst/>
                <a:ea typeface="Times New Roman" panose="02020603050405020304" pitchFamily="18" charset="0"/>
                <a:cs typeface="Arial" panose="020B0604020202020204" pitchFamily="34" charset="0"/>
              </a:rPr>
              <a:t>OE2</a:t>
            </a:r>
            <a:r>
              <a:rPr lang="es-SV" sz="1200" dirty="0">
                <a:effectLst/>
                <a:ea typeface="Times New Roman" panose="02020603050405020304" pitchFamily="18" charset="0"/>
                <a:cs typeface="Arial" panose="020B0604020202020204" pitchFamily="34" charset="0"/>
              </a:rPr>
              <a:t>: Consolidar colaboraciones entre CRS, aliados estratégicos y actores de los territorios para la implementación del enfoque Blue Harvest a través de la Escuela para productores de Café con el modelo RENACER y otras metodologías, para generación de capacidades que permitan la escalabilidad y sostenibilidad de las fincas para que beneficie a los productores.</a:t>
            </a:r>
            <a:endParaRPr lang="es-SV" sz="1200" dirty="0">
              <a:effectLst/>
              <a:ea typeface="Times New Roman" panose="02020603050405020304" pitchFamily="18" charset="0"/>
            </a:endParaRPr>
          </a:p>
          <a:p>
            <a:endParaRPr lang="es-SV" sz="1200" dirty="0">
              <a:effectLst/>
              <a:ea typeface="Times New Roman" panose="02020603050405020304" pitchFamily="18" charset="0"/>
            </a:endParaRPr>
          </a:p>
          <a:p>
            <a:r>
              <a:rPr lang="es-SV" sz="1200" b="1" dirty="0">
                <a:effectLst/>
                <a:latin typeface="Calibri" panose="020F0502020204030204" pitchFamily="34" charset="0"/>
                <a:ea typeface="Times New Roman" panose="02020603050405020304" pitchFamily="18" charset="0"/>
                <a:cs typeface="Arial" panose="020B0604020202020204" pitchFamily="34" charset="0"/>
              </a:rPr>
              <a:t>OE3</a:t>
            </a:r>
            <a:r>
              <a:rPr lang="es-SV" sz="1200" dirty="0">
                <a:effectLst/>
                <a:latin typeface="Calibri" panose="020F0502020204030204" pitchFamily="34" charset="0"/>
                <a:ea typeface="Times New Roman" panose="02020603050405020304" pitchFamily="18" charset="0"/>
                <a:cs typeface="Arial" panose="020B0604020202020204" pitchFamily="34" charset="0"/>
              </a:rPr>
              <a:t>: Promover la renovación de fincas de café</a:t>
            </a:r>
            <a:r>
              <a:rPr lang="es-SV" sz="1200" dirty="0">
                <a:latin typeface="Calibri" panose="020F0502020204030204" pitchFamily="34" charset="0"/>
                <a:ea typeface="Times New Roman" panose="02020603050405020304" pitchFamily="18" charset="0"/>
                <a:cs typeface="Arial" panose="020B0604020202020204" pitchFamily="34" charset="0"/>
              </a:rPr>
              <a:t> implementando</a:t>
            </a:r>
            <a:r>
              <a:rPr lang="es-SV" sz="1200" dirty="0">
                <a:effectLst/>
                <a:latin typeface="Calibri" panose="020F0502020204030204" pitchFamily="34" charset="0"/>
                <a:ea typeface="Times New Roman" panose="02020603050405020304" pitchFamily="18" charset="0"/>
                <a:cs typeface="Arial" panose="020B0604020202020204" pitchFamily="34" charset="0"/>
              </a:rPr>
              <a:t> prácticas </a:t>
            </a:r>
            <a:r>
              <a:rPr lang="es-SV" sz="1200" dirty="0">
                <a:latin typeface="Calibri" panose="020F0502020204030204" pitchFamily="34" charset="0"/>
                <a:ea typeface="Times New Roman" panose="02020603050405020304" pitchFamily="18" charset="0"/>
                <a:cs typeface="Arial" panose="020B0604020202020204" pitchFamily="34" charset="0"/>
              </a:rPr>
              <a:t>ASA </a:t>
            </a:r>
            <a:r>
              <a:rPr lang="es-SV" sz="1200" dirty="0">
                <a:effectLst/>
                <a:latin typeface="Calibri" panose="020F0502020204030204" pitchFamily="34" charset="0"/>
                <a:ea typeface="Times New Roman" panose="02020603050405020304" pitchFamily="18" charset="0"/>
                <a:cs typeface="Arial" panose="020B0604020202020204" pitchFamily="34" charset="0"/>
              </a:rPr>
              <a:t>para aumentar la diversificación, la productividad, rendimiento y calidad del café </a:t>
            </a:r>
            <a:r>
              <a:rPr lang="es-SV" sz="1200" dirty="0">
                <a:latin typeface="Calibri" panose="020F0502020204030204" pitchFamily="34" charset="0"/>
                <a:ea typeface="Times New Roman" panose="02020603050405020304" pitchFamily="18" charset="0"/>
                <a:cs typeface="Arial" panose="020B0604020202020204" pitchFamily="34" charset="0"/>
              </a:rPr>
              <a:t>como medida de adaptación y mitigación </a:t>
            </a:r>
            <a:r>
              <a:rPr lang="es-SV" sz="1200" dirty="0">
                <a:effectLst/>
                <a:latin typeface="Calibri" panose="020F0502020204030204" pitchFamily="34" charset="0"/>
                <a:ea typeface="Times New Roman" panose="02020603050405020304" pitchFamily="18" charset="0"/>
                <a:cs typeface="Arial" panose="020B0604020202020204" pitchFamily="34" charset="0"/>
              </a:rPr>
              <a:t>ante el cambio climático y la conservación de zonas de recarga hídrica.</a:t>
            </a:r>
          </a:p>
          <a:p>
            <a:endParaRPr lang="es-SV" sz="1200" dirty="0">
              <a:effectLst/>
              <a:ea typeface="Times New Roman" panose="02020603050405020304" pitchFamily="18" charset="0"/>
            </a:endParaRPr>
          </a:p>
          <a:p>
            <a:endParaRPr lang="es-SV" dirty="0"/>
          </a:p>
        </p:txBody>
      </p:sp>
      <p:sp>
        <p:nvSpPr>
          <p:cNvPr id="4" name="Marcador de número de diapositiva 3">
            <a:extLst>
              <a:ext uri="{FF2B5EF4-FFF2-40B4-BE49-F238E27FC236}">
                <a16:creationId xmlns:a16="http://schemas.microsoft.com/office/drawing/2014/main" id="{3BC8F245-A9CB-6EF7-EF5A-420CD5542E27}"/>
              </a:ext>
            </a:extLst>
          </p:cNvPr>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2559466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 name="Google Shape;34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17ABF-EA58-04C6-7AF2-1E39B450151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8D2B6A01-BCB3-8AE4-1D6E-EFF9D79E3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903101C1-91CB-1205-2608-1FFA131D45D3}"/>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5" name="Marcador de pie de página 4">
            <a:extLst>
              <a:ext uri="{FF2B5EF4-FFF2-40B4-BE49-F238E27FC236}">
                <a16:creationId xmlns:a16="http://schemas.microsoft.com/office/drawing/2014/main" id="{13D9D361-978E-CCA4-0206-E7A89FD551DE}"/>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1F871584-07D7-72CA-A124-285F985900CB}"/>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183170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796434-4030-5497-D91B-826C1770B187}"/>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0417DA27-4568-49A0-D3C0-FCFD150B8E3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2A72B29-6A6F-80B0-1ED0-6832D880658D}"/>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5" name="Marcador de pie de página 4">
            <a:extLst>
              <a:ext uri="{FF2B5EF4-FFF2-40B4-BE49-F238E27FC236}">
                <a16:creationId xmlns:a16="http://schemas.microsoft.com/office/drawing/2014/main" id="{0B34277A-38FD-6D90-F1A6-49DFE4E38FAC}"/>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EAADC14-5EC0-BBEB-B88B-E85AF11180BC}"/>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1397833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3908606-ECC6-2D49-E6DC-5B1985809D7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49A5FF35-3ED2-4540-6D31-4216014BFD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8FE3B03-CB0F-87B3-9829-17E023D958FD}"/>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5" name="Marcador de pie de página 4">
            <a:extLst>
              <a:ext uri="{FF2B5EF4-FFF2-40B4-BE49-F238E27FC236}">
                <a16:creationId xmlns:a16="http://schemas.microsoft.com/office/drawing/2014/main" id="{A3D724E6-D69E-FBC6-031C-89DDFE58D00F}"/>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24229F43-B87F-0D3A-D2D8-2234A322A5B5}"/>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259683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26100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207034"/>
            <a:ext cx="10515600" cy="983411"/>
          </a:xfrm>
          <a:prstGeom prst="rect">
            <a:avLst/>
          </a:prstGeom>
        </p:spPr>
        <p:txBody>
          <a:bodyPr anchor="b">
            <a:normAutofit/>
          </a:bodyPr>
          <a:lstStyle>
            <a:lvl1pPr>
              <a:defRPr sz="3600" b="1" i="0" baseline="0">
                <a:solidFill>
                  <a:schemeClr val="tx2"/>
                </a:solidFill>
                <a:latin typeface="Times" pitchFamily="2" charset="0"/>
              </a:defRPr>
            </a:lvl1pPr>
          </a:lstStyle>
          <a:p>
            <a:r>
              <a:rPr lang="en-US" dirty="0"/>
              <a:t>Insert slide header</a:t>
            </a:r>
          </a:p>
        </p:txBody>
      </p:sp>
    </p:spTree>
    <p:extLst>
      <p:ext uri="{BB962C8B-B14F-4D97-AF65-F5344CB8AC3E}">
        <p14:creationId xmlns:p14="http://schemas.microsoft.com/office/powerpoint/2010/main" val="2102391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hoto Full 2">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548640" tIns="45720" bIns="0" anchor="ctr"/>
          <a:lstStyle>
            <a:lvl1pPr marL="0" indent="0">
              <a:buNone/>
              <a:defRPr sz="3600" b="1">
                <a:solidFill>
                  <a:schemeClr val="bg1"/>
                </a:solidFill>
                <a:latin typeface="Times" pitchFamily="2" charset="0"/>
              </a:defRPr>
            </a:lvl1pPr>
          </a:lstStyle>
          <a:p>
            <a:r>
              <a:rPr lang="en-US" dirty="0"/>
              <a:t>Photo Headline</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Tree>
    <p:extLst>
      <p:ext uri="{BB962C8B-B14F-4D97-AF65-F5344CB8AC3E}">
        <p14:creationId xmlns:p14="http://schemas.microsoft.com/office/powerpoint/2010/main" val="1156069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68" name="Google Shape;68;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SV" smtClean="0"/>
              <a:pPr/>
              <a:t>‹Nº›</a:t>
            </a:fld>
            <a:endParaRPr lang="es-SV"/>
          </a:p>
        </p:txBody>
      </p:sp>
    </p:spTree>
    <p:extLst>
      <p:ext uri="{BB962C8B-B14F-4D97-AF65-F5344CB8AC3E}">
        <p14:creationId xmlns:p14="http://schemas.microsoft.com/office/powerpoint/2010/main" val="4171257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31C2D-FF90-4C45-971A-C5E979C77D4F}"/>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3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a:t>
            </a:r>
            <a:r>
              <a:rPr lang="en-US" dirty="0" err="1"/>
              <a:t>Powerpoint</a:t>
            </a:r>
            <a:r>
              <a:rPr lang="en-US" dirty="0"/>
              <a:t> Subtitle</a:t>
            </a:r>
          </a:p>
        </p:txBody>
      </p:sp>
    </p:spTree>
    <p:extLst>
      <p:ext uri="{BB962C8B-B14F-4D97-AF65-F5344CB8AC3E}">
        <p14:creationId xmlns:p14="http://schemas.microsoft.com/office/powerpoint/2010/main" val="306673081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4817E9-D6A2-B045-8BB8-03114C60E856}"/>
              </a:ext>
            </a:extLst>
          </p:cNvPr>
          <p:cNvPicPr>
            <a:picLocks noChangeAspect="1"/>
          </p:cNvPicPr>
          <p:nvPr/>
        </p:nvPicPr>
        <p:blipFill>
          <a:blip r:embed="rId2"/>
          <a:srcRect/>
          <a:stretch/>
        </p:blipFill>
        <p:spPr>
          <a:xfrm>
            <a:off x="0" y="0"/>
            <a:ext cx="12192000" cy="6858000"/>
          </a:xfrm>
          <a:prstGeom prst="rect">
            <a:avLst/>
          </a:prstGeom>
        </p:spPr>
      </p:pic>
      <p:sp>
        <p:nvSpPr>
          <p:cNvPr id="3" name="Content Placeholder 2"/>
          <p:cNvSpPr>
            <a:spLocks noGrp="1"/>
          </p:cNvSpPr>
          <p:nvPr>
            <p:ph idx="1"/>
          </p:nvPr>
        </p:nvSpPr>
        <p:spPr>
          <a:xfrm>
            <a:off x="838200" y="1484671"/>
            <a:ext cx="10515600" cy="469229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3DB9AC2D-6418-264F-9387-DC4FF03C15DC}"/>
              </a:ext>
            </a:extLst>
          </p:cNvPr>
          <p:cNvSpPr>
            <a:spLocks noGrp="1"/>
          </p:cNvSpPr>
          <p:nvPr>
            <p:ph type="title" hasCustomPrompt="1"/>
          </p:nvPr>
        </p:nvSpPr>
        <p:spPr>
          <a:xfrm>
            <a:off x="839788" y="207034"/>
            <a:ext cx="10515600" cy="983411"/>
          </a:xfrm>
          <a:prstGeom prst="rect">
            <a:avLst/>
          </a:prstGeom>
        </p:spPr>
        <p:txBody>
          <a:bodyPr anchor="b">
            <a:normAutofit/>
          </a:bodyPr>
          <a:lstStyle>
            <a:lvl1pPr>
              <a:defRPr sz="3600" b="1" i="0" baseline="0">
                <a:solidFill>
                  <a:schemeClr val="tx2"/>
                </a:solidFill>
                <a:latin typeface="Times" pitchFamily="2" charset="0"/>
              </a:defRPr>
            </a:lvl1pPr>
          </a:lstStyle>
          <a:p>
            <a:r>
              <a:rPr lang="en-US" dirty="0"/>
              <a:t>Insert slide header</a:t>
            </a:r>
          </a:p>
        </p:txBody>
      </p:sp>
    </p:spTree>
    <p:extLst>
      <p:ext uri="{BB962C8B-B14F-4D97-AF65-F5344CB8AC3E}">
        <p14:creationId xmlns:p14="http://schemas.microsoft.com/office/powerpoint/2010/main" val="3788643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Slide">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BDDDB-21A7-1643-8CB2-B16F42CBB8E4}"/>
              </a:ext>
            </a:extLst>
          </p:cNvPr>
          <p:cNvPicPr>
            <a:picLocks noChangeAspect="1"/>
          </p:cNvPicPr>
          <p:nvPr/>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5620158" y="988219"/>
            <a:ext cx="5244487" cy="2852737"/>
          </a:xfrm>
          <a:prstGeom prst="rect">
            <a:avLst/>
          </a:prstGeom>
        </p:spPr>
        <p:txBody>
          <a:bodyPr anchor="b">
            <a:normAutofit/>
          </a:bodyPr>
          <a:lstStyle>
            <a:lvl1pPr>
              <a:defRPr sz="4000" b="1" i="0" baseline="0">
                <a:latin typeface="Times" pitchFamily="2" charset="0"/>
              </a:defRPr>
            </a:lvl1pPr>
          </a:lstStyle>
          <a:p>
            <a:r>
              <a:rPr lang="en-US" dirty="0"/>
              <a:t>Insert Section Header</a:t>
            </a:r>
          </a:p>
        </p:txBody>
      </p:sp>
      <p:sp>
        <p:nvSpPr>
          <p:cNvPr id="3" name="Text Placeholder 2"/>
          <p:cNvSpPr>
            <a:spLocks noGrp="1"/>
          </p:cNvSpPr>
          <p:nvPr>
            <p:ph type="body" idx="1" hasCustomPrompt="1"/>
          </p:nvPr>
        </p:nvSpPr>
        <p:spPr>
          <a:xfrm>
            <a:off x="5620158" y="3867944"/>
            <a:ext cx="5244487" cy="1500187"/>
          </a:xfrm>
          <a:prstGeom prst="rect">
            <a:avLst/>
          </a:prstGeo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Section </a:t>
            </a:r>
            <a:r>
              <a:rPr lang="en-US" dirty="0" err="1"/>
              <a:t>Subheader</a:t>
            </a:r>
            <a:endParaRPr lang="en-US" dirty="0"/>
          </a:p>
        </p:txBody>
      </p:sp>
    </p:spTree>
    <p:extLst>
      <p:ext uri="{BB962C8B-B14F-4D97-AF65-F5344CB8AC3E}">
        <p14:creationId xmlns:p14="http://schemas.microsoft.com/office/powerpoint/2010/main" val="350257022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89A9DFE-3133-7942-95B7-6513D4376A4B}"/>
              </a:ext>
            </a:extLst>
          </p:cNvPr>
          <p:cNvPicPr>
            <a:picLocks noChangeAspect="1"/>
          </p:cNvPicPr>
          <p:nvPr/>
        </p:nvPicPr>
        <p:blipFill>
          <a:blip r:embed="rId2"/>
          <a:srcRect/>
          <a:stretch/>
        </p:blipFill>
        <p:spPr>
          <a:xfrm>
            <a:off x="0" y="0"/>
            <a:ext cx="12192000" cy="6858000"/>
          </a:xfrm>
          <a:prstGeom prst="rect">
            <a:avLst/>
          </a:prstGeom>
        </p:spPr>
      </p:pic>
      <p:sp>
        <p:nvSpPr>
          <p:cNvPr id="3" name="Text Placeholder 2"/>
          <p:cNvSpPr>
            <a:spLocks noGrp="1"/>
          </p:cNvSpPr>
          <p:nvPr>
            <p:ph type="body" idx="1"/>
          </p:nvPr>
        </p:nvSpPr>
        <p:spPr>
          <a:xfrm>
            <a:off x="839788" y="149435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318261"/>
            <a:ext cx="5157787" cy="3901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9435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318262"/>
            <a:ext cx="5183188" cy="39015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BC4A2681-304B-C040-8A92-778EE1314D77}"/>
              </a:ext>
            </a:extLst>
          </p:cNvPr>
          <p:cNvSpPr>
            <a:spLocks noGrp="1"/>
          </p:cNvSpPr>
          <p:nvPr>
            <p:ph type="title" hasCustomPrompt="1"/>
          </p:nvPr>
        </p:nvSpPr>
        <p:spPr>
          <a:xfrm>
            <a:off x="839788" y="365126"/>
            <a:ext cx="10515600" cy="1031056"/>
          </a:xfrm>
          <a:prstGeom prst="rect">
            <a:avLst/>
          </a:prstGeom>
        </p:spPr>
        <p:txBody>
          <a:bodyPr anchor="b">
            <a:normAutofit/>
          </a:bodyPr>
          <a:lstStyle>
            <a:lvl1pPr>
              <a:defRPr sz="3600" b="1" i="0" baseline="0">
                <a:solidFill>
                  <a:schemeClr val="tx2"/>
                </a:solidFill>
                <a:latin typeface="Times" pitchFamily="2" charset="0"/>
              </a:defRPr>
            </a:lvl1pPr>
          </a:lstStyle>
          <a:p>
            <a:r>
              <a:rPr lang="en-US" dirty="0"/>
              <a:t>Insert slide header</a:t>
            </a:r>
          </a:p>
        </p:txBody>
      </p:sp>
      <p:pic>
        <p:nvPicPr>
          <p:cNvPr id="8" name="Picture 7">
            <a:extLst>
              <a:ext uri="{FF2B5EF4-FFF2-40B4-BE49-F238E27FC236}">
                <a16:creationId xmlns:a16="http://schemas.microsoft.com/office/drawing/2014/main" id="{B0ED5C22-D978-2E43-B7F1-CD2C36D963BB}"/>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05231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AF74A1-65F5-BF18-0511-F439B3AE8F10}"/>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5BB99D92-38C7-5ABE-6954-43F55305EA9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F6B9F1BA-59D1-4BA4-C782-1BF06CD620CF}"/>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5" name="Marcador de pie de página 4">
            <a:extLst>
              <a:ext uri="{FF2B5EF4-FFF2-40B4-BE49-F238E27FC236}">
                <a16:creationId xmlns:a16="http://schemas.microsoft.com/office/drawing/2014/main" id="{173E1D41-7E60-84C1-1EA5-08BD49785AE4}"/>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413BE425-53B8-DDC2-16B0-BFA00E6EF1B6}"/>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2896624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_full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dirty="0"/>
              <a:t>Photo</a:t>
            </a:r>
          </a:p>
        </p:txBody>
      </p:sp>
      <p:sp>
        <p:nvSpPr>
          <p:cNvPr id="14" name="SmartArt Placeholder 13">
            <a:extLst>
              <a:ext uri="{FF2B5EF4-FFF2-40B4-BE49-F238E27FC236}">
                <a16:creationId xmlns:a16="http://schemas.microsoft.com/office/drawing/2014/main" id="{2F205BA3-5321-A340-B4CD-F0A6052BF0CE}"/>
              </a:ext>
            </a:extLst>
          </p:cNvPr>
          <p:cNvSpPr>
            <a:spLocks noGrp="1"/>
          </p:cNvSpPr>
          <p:nvPr>
            <p:ph type="dgm" sz="quarter" idx="11" hasCustomPrompt="1"/>
          </p:nvPr>
        </p:nvSpPr>
        <p:spPr>
          <a:xfrm>
            <a:off x="0" y="5470168"/>
            <a:ext cx="5588000" cy="914400"/>
          </a:xfrm>
          <a:prstGeom prst="rect">
            <a:avLst/>
          </a:prstGeom>
          <a:solidFill>
            <a:schemeClr val="tx2"/>
          </a:solidFill>
          <a:ln>
            <a:noFill/>
          </a:ln>
        </p:spPr>
        <p:txBody>
          <a:bodyPr lIns="548640" tIns="137160" anchor="ctr"/>
          <a:lstStyle>
            <a:lvl1pPr marL="0" indent="0">
              <a:buNone/>
              <a:defRPr sz="3600" b="1" i="0">
                <a:solidFill>
                  <a:schemeClr val="bg1"/>
                </a:solidFill>
                <a:latin typeface="Times" pitchFamily="2" charset="0"/>
              </a:defRPr>
            </a:lvl1pPr>
          </a:lstStyle>
          <a:p>
            <a:r>
              <a:rPr lang="en-US" dirty="0"/>
              <a:t>Photo Headline</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dirty="0"/>
              <a:t>[Photo credit]</a:t>
            </a:r>
          </a:p>
        </p:txBody>
      </p:sp>
    </p:spTree>
    <p:extLst>
      <p:ext uri="{BB962C8B-B14F-4D97-AF65-F5344CB8AC3E}">
        <p14:creationId xmlns:p14="http://schemas.microsoft.com/office/powerpoint/2010/main" val="3982107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Last Slide_EN">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dirty="0"/>
              <a:t>Insert Final Thoughts</a:t>
            </a:r>
          </a:p>
        </p:txBody>
      </p:sp>
      <p:pic>
        <p:nvPicPr>
          <p:cNvPr id="3" name="Picture 2" descr="A close up of a logo&#10;&#10;Description automatically generated">
            <a:extLst>
              <a:ext uri="{FF2B5EF4-FFF2-40B4-BE49-F238E27FC236}">
                <a16:creationId xmlns:a16="http://schemas.microsoft.com/office/drawing/2014/main" id="{76DEBF15-9FBB-FE40-A95B-31A3A7E35FE9}"/>
              </a:ext>
            </a:extLst>
          </p:cNvPr>
          <p:cNvPicPr>
            <a:picLocks noChangeAspect="1"/>
          </p:cNvPicPr>
          <p:nvPr/>
        </p:nvPicPr>
        <p:blipFill>
          <a:blip r:embed="rId3"/>
          <a:stretch>
            <a:fillRect/>
          </a:stretch>
        </p:blipFill>
        <p:spPr>
          <a:xfrm>
            <a:off x="4349376" y="4052608"/>
            <a:ext cx="3493247" cy="1799552"/>
          </a:xfrm>
          <a:prstGeom prst="rect">
            <a:avLst/>
          </a:prstGeom>
        </p:spPr>
      </p:pic>
      <p:pic>
        <p:nvPicPr>
          <p:cNvPr id="5" name="Picture 4" descr="A close up of a logo&#10;&#10;Description automatically generated">
            <a:extLst>
              <a:ext uri="{FF2B5EF4-FFF2-40B4-BE49-F238E27FC236}">
                <a16:creationId xmlns:a16="http://schemas.microsoft.com/office/drawing/2014/main" id="{8DC728D0-8F57-B44D-A9BD-06305F4930EB}"/>
              </a:ext>
            </a:extLst>
          </p:cNvPr>
          <p:cNvPicPr>
            <a:picLocks noChangeAspect="1"/>
          </p:cNvPicPr>
          <p:nvPr/>
        </p:nvPicPr>
        <p:blipFill>
          <a:blip r:embed="rId3"/>
          <a:stretch>
            <a:fillRect/>
          </a:stretch>
        </p:blipFill>
        <p:spPr>
          <a:xfrm>
            <a:off x="4349376" y="4052608"/>
            <a:ext cx="3493247" cy="1799552"/>
          </a:xfrm>
          <a:prstGeom prst="rect">
            <a:avLst/>
          </a:prstGeom>
        </p:spPr>
      </p:pic>
    </p:spTree>
    <p:extLst>
      <p:ext uri="{BB962C8B-B14F-4D97-AF65-F5344CB8AC3E}">
        <p14:creationId xmlns:p14="http://schemas.microsoft.com/office/powerpoint/2010/main" val="2245154058"/>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Last Slide_F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dirty="0"/>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4226052" y="4049081"/>
            <a:ext cx="3739896" cy="1803637"/>
          </a:xfrm>
          <a:prstGeom prst="rect">
            <a:avLst/>
          </a:prstGeom>
        </p:spPr>
      </p:pic>
    </p:spTree>
    <p:extLst>
      <p:ext uri="{BB962C8B-B14F-4D97-AF65-F5344CB8AC3E}">
        <p14:creationId xmlns:p14="http://schemas.microsoft.com/office/powerpoint/2010/main" val="53007609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st Slide_SP">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C5223C-21BC-844F-A509-90C9762C0458}"/>
              </a:ext>
            </a:extLst>
          </p:cNvPr>
          <p:cNvPicPr>
            <a:picLocks noChangeAspect="1"/>
          </p:cNvPicPr>
          <p:nvPr/>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524000" y="1545150"/>
            <a:ext cx="9144000" cy="2387600"/>
          </a:xfrm>
          <a:prstGeom prst="rect">
            <a:avLst/>
          </a:prstGeom>
        </p:spPr>
        <p:txBody>
          <a:bodyPr anchor="b">
            <a:normAutofit/>
          </a:bodyPr>
          <a:lstStyle>
            <a:lvl1pPr algn="ctr">
              <a:defRPr sz="5500" b="1">
                <a:latin typeface="Times" pitchFamily="2" charset="0"/>
              </a:defRPr>
            </a:lvl1pPr>
          </a:lstStyle>
          <a:p>
            <a:r>
              <a:rPr lang="en-US" dirty="0"/>
              <a:t>Insert Final Thoughts</a:t>
            </a:r>
          </a:p>
        </p:txBody>
      </p:sp>
      <p:pic>
        <p:nvPicPr>
          <p:cNvPr id="3" name="Picture 2">
            <a:extLst>
              <a:ext uri="{FF2B5EF4-FFF2-40B4-BE49-F238E27FC236}">
                <a16:creationId xmlns:a16="http://schemas.microsoft.com/office/drawing/2014/main" id="{76DEBF15-9FBB-FE40-A95B-31A3A7E35FE9}"/>
              </a:ext>
            </a:extLst>
          </p:cNvPr>
          <p:cNvPicPr>
            <a:picLocks noChangeAspect="1"/>
          </p:cNvPicPr>
          <p:nvPr/>
        </p:nvPicPr>
        <p:blipFill>
          <a:blip r:embed="rId3"/>
          <a:srcRect/>
          <a:stretch/>
        </p:blipFill>
        <p:spPr>
          <a:xfrm>
            <a:off x="4137990" y="4057496"/>
            <a:ext cx="3916019" cy="1801368"/>
          </a:xfrm>
          <a:prstGeom prst="rect">
            <a:avLst/>
          </a:prstGeom>
        </p:spPr>
      </p:pic>
    </p:spTree>
    <p:extLst>
      <p:ext uri="{BB962C8B-B14F-4D97-AF65-F5344CB8AC3E}">
        <p14:creationId xmlns:p14="http://schemas.microsoft.com/office/powerpoint/2010/main" val="370811101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DBACB0D-817C-44A8-9593-50211A900A38}"/>
              </a:ext>
            </a:extLst>
          </p:cNvPr>
          <p:cNvSpPr>
            <a:spLocks noGrp="1"/>
          </p:cNvSpPr>
          <p:nvPr>
            <p:ph type="pic" sz="quarter" idx="10"/>
          </p:nvPr>
        </p:nvSpPr>
        <p:spPr>
          <a:xfrm>
            <a:off x="0" y="5220929"/>
            <a:ext cx="12192000" cy="1637071"/>
          </a:xfrm>
          <a:prstGeom prst="rect">
            <a:avLst/>
          </a:prstGeom>
        </p:spPr>
        <p:txBody>
          <a:bodyPr/>
          <a:lstStyle/>
          <a:p>
            <a:endParaRPr lang="en-US"/>
          </a:p>
        </p:txBody>
      </p:sp>
    </p:spTree>
    <p:extLst>
      <p:ext uri="{BB962C8B-B14F-4D97-AF65-F5344CB8AC3E}">
        <p14:creationId xmlns:p14="http://schemas.microsoft.com/office/powerpoint/2010/main" val="278061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04DE63-C153-4D74-B66F-DE587FB04E38}"/>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9555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90807" y="6565713"/>
            <a:ext cx="408387" cy="201706"/>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z="882" smtClean="0"/>
              <a:pPr/>
              <a:t>‹Nº›</a:t>
            </a:fld>
            <a:endParaRPr lang="en-US" sz="882"/>
          </a:p>
        </p:txBody>
      </p:sp>
    </p:spTree>
    <p:extLst>
      <p:ext uri="{BB962C8B-B14F-4D97-AF65-F5344CB8AC3E}">
        <p14:creationId xmlns:p14="http://schemas.microsoft.com/office/powerpoint/2010/main" val="850424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iapositiva de título">
    <p:bg>
      <p:bgRef idx="1001">
        <a:schemeClr val="bg2"/>
      </p:bgRef>
    </p:bg>
    <p:spTree>
      <p:nvGrpSpPr>
        <p:cNvPr id="1" name=""/>
        <p:cNvGrpSpPr/>
        <p:nvPr/>
      </p:nvGrpSpPr>
      <p:grpSpPr>
        <a:xfrm>
          <a:off x="0" y="0"/>
          <a:ext cx="0" cy="0"/>
          <a:chOff x="0" y="0"/>
          <a:chExt cx="0" cy="0"/>
        </a:xfrm>
      </p:grpSpPr>
      <p:grpSp>
        <p:nvGrpSpPr>
          <p:cNvPr id="4" name="Color paths">
            <a:extLst>
              <a:ext uri="{FF2B5EF4-FFF2-40B4-BE49-F238E27FC236}">
                <a16:creationId xmlns:a16="http://schemas.microsoft.com/office/drawing/2014/main" id="{4CCB5A69-D042-B146-AAD0-F88380967A46}"/>
              </a:ext>
              <a:ext uri="{C183D7F6-B498-43B3-948B-1728B52AA6E4}">
                <adec:decorative xmlns:adec="http://schemas.microsoft.com/office/drawing/2017/decorative" val="1"/>
              </a:ext>
            </a:extLst>
          </p:cNvPr>
          <p:cNvGrpSpPr/>
          <p:nvPr userDrawn="1"/>
        </p:nvGrpSpPr>
        <p:grpSpPr>
          <a:xfrm>
            <a:off x="1270" y="1429"/>
            <a:ext cx="12190730" cy="6856571"/>
            <a:chOff x="1270" y="1429"/>
            <a:chExt cx="12190730" cy="6856571"/>
          </a:xfrm>
        </p:grpSpPr>
        <p:pic>
          <p:nvPicPr>
            <p:cNvPr id="9" name="Color path 26°">
              <a:extLst>
                <a:ext uri="{FF2B5EF4-FFF2-40B4-BE49-F238E27FC236}">
                  <a16:creationId xmlns:a16="http://schemas.microsoft.com/office/drawing/2014/main" id="{64C5C0FA-2468-7747-9CAB-9F345D517C6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41" y="1430"/>
              <a:ext cx="12189459" cy="6856570"/>
            </a:xfrm>
            <a:prstGeom prst="rect">
              <a:avLst/>
            </a:prstGeom>
            <a:ln>
              <a:noFill/>
            </a:ln>
          </p:spPr>
        </p:pic>
        <p:pic>
          <p:nvPicPr>
            <p:cNvPr id="7" name="Color path 45°">
              <a:extLst>
                <a:ext uri="{FF2B5EF4-FFF2-40B4-BE49-F238E27FC236}">
                  <a16:creationId xmlns:a16="http://schemas.microsoft.com/office/drawing/2014/main" id="{78431C2D-FF90-4C45-971A-C5E979C77D4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270" y="1429"/>
              <a:ext cx="12189459" cy="6856571"/>
            </a:xfrm>
            <a:prstGeom prst="rect">
              <a:avLst/>
            </a:prstGeom>
            <a:ln>
              <a:noFill/>
            </a:ln>
          </p:spPr>
        </p:pic>
      </p:grpSp>
      <p:sp>
        <p:nvSpPr>
          <p:cNvPr id="2" name="Title"/>
          <p:cNvSpPr>
            <a:spLocks noGrp="1"/>
          </p:cNvSpPr>
          <p:nvPr>
            <p:ph type="ctrTitle" hasCustomPrompt="1"/>
          </p:nvPr>
        </p:nvSpPr>
        <p:spPr>
          <a:xfrm>
            <a:off x="1524000" y="1905256"/>
            <a:ext cx="9144000" cy="2027494"/>
          </a:xfrm>
          <a:prstGeom prst="rect">
            <a:avLst/>
          </a:prstGeom>
        </p:spPr>
        <p:txBody>
          <a:bodyPr anchor="b">
            <a:normAutofit/>
          </a:bodyPr>
          <a:lstStyle>
            <a:lvl1pPr algn="ctr">
              <a:defRPr sz="5500" b="1">
                <a:solidFill>
                  <a:schemeClr val="tx1"/>
                </a:solidFill>
                <a:latin typeface="Times" pitchFamily="2" charset="0"/>
              </a:defRPr>
            </a:lvl1pPr>
          </a:lstStyle>
          <a:p>
            <a:r>
              <a:rPr lang="en-US"/>
              <a:t>Insert </a:t>
            </a:r>
            <a:r>
              <a:rPr lang="en-US" err="1"/>
              <a:t>Powerpoint</a:t>
            </a:r>
            <a:r>
              <a:rPr lang="en-US"/>
              <a:t> Title</a:t>
            </a:r>
          </a:p>
        </p:txBody>
      </p:sp>
      <p:sp>
        <p:nvSpPr>
          <p:cNvPr id="3" name="Subtitle Placeholder"/>
          <p:cNvSpPr>
            <a:spLocks noGrp="1"/>
          </p:cNvSpPr>
          <p:nvPr>
            <p:ph type="subTitle" idx="1" hasCustomPrompt="1"/>
          </p:nvPr>
        </p:nvSpPr>
        <p:spPr>
          <a:xfrm>
            <a:off x="1524000" y="4024825"/>
            <a:ext cx="9144000" cy="1655762"/>
          </a:xfrm>
          <a:prstGeom prst="rect">
            <a:avLst/>
          </a:prstGeom>
        </p:spPr>
        <p:txBody>
          <a:bodyPr>
            <a:normAutofit/>
          </a:bodyPr>
          <a:lstStyle>
            <a:lvl1pPr marL="0" indent="0" algn="ctr">
              <a:buNone/>
              <a:defRPr sz="33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Insert </a:t>
            </a:r>
            <a:r>
              <a:rPr lang="en-US" err="1"/>
              <a:t>Powerpoint</a:t>
            </a:r>
            <a:r>
              <a:rPr lang="en-US"/>
              <a:t> Subtitle</a:t>
            </a:r>
          </a:p>
        </p:txBody>
      </p:sp>
      <p:sp>
        <p:nvSpPr>
          <p:cNvPr id="8" name="Copyright">
            <a:extLst>
              <a:ext uri="{FF2B5EF4-FFF2-40B4-BE49-F238E27FC236}">
                <a16:creationId xmlns:a16="http://schemas.microsoft.com/office/drawing/2014/main" id="{0C3282DF-6568-B24B-A424-4F01299F1441}"/>
              </a:ext>
            </a:extLst>
          </p:cNvPr>
          <p:cNvSpPr>
            <a:spLocks noGrp="1"/>
          </p:cNvSpPr>
          <p:nvPr>
            <p:ph type="body" sz="quarter" idx="12" hasCustomPrompt="1"/>
          </p:nvPr>
        </p:nvSpPr>
        <p:spPr>
          <a:xfrm>
            <a:off x="161026" y="6532563"/>
            <a:ext cx="5417547" cy="179322"/>
          </a:xfrm>
          <a:prstGeom prst="rect">
            <a:avLst/>
          </a:prstGeom>
        </p:spPr>
        <p:txBody>
          <a:bodyPr lIns="0" tIns="0" rIns="0" bIns="0" anchor="b">
            <a:normAutofit/>
          </a:bodyPr>
          <a:lstStyle>
            <a:lvl1pPr marL="0" indent="0">
              <a:buFont typeface="Arial" panose="020B0604020202020204" pitchFamily="34" charset="0"/>
              <a:buNone/>
              <a:defRPr sz="500"/>
            </a:lvl1pPr>
          </a:lstStyle>
          <a:p>
            <a:pPr lvl="0"/>
            <a:r>
              <a:rPr lang="en-US"/>
              <a:t>©2021 Catholic Relief Services. All Rights Reserved.    21MK-328766M</a:t>
            </a:r>
          </a:p>
        </p:txBody>
      </p:sp>
    </p:spTree>
    <p:extLst>
      <p:ext uri="{BB962C8B-B14F-4D97-AF65-F5344CB8AC3E}">
        <p14:creationId xmlns:p14="http://schemas.microsoft.com/office/powerpoint/2010/main" val="330402501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Photo Full 2">
    <p:spTree>
      <p:nvGrpSpPr>
        <p:cNvPr id="1" name=""/>
        <p:cNvGrpSpPr/>
        <p:nvPr/>
      </p:nvGrpSpPr>
      <p:grpSpPr>
        <a:xfrm>
          <a:off x="0" y="0"/>
          <a:ext cx="0" cy="0"/>
          <a:chOff x="0" y="0"/>
          <a:chExt cx="0" cy="0"/>
        </a:xfrm>
      </p:grpSpPr>
      <p:sp>
        <p:nvSpPr>
          <p:cNvPr id="10" name="Picture Placeholder">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12192000" cy="6858000"/>
          </a:xfrm>
          <a:prstGeom prst="rect">
            <a:avLst/>
          </a:prstGeom>
        </p:spPr>
        <p:txBody>
          <a:bodyPr/>
          <a:lstStyle>
            <a:lvl1pPr marL="0" indent="0">
              <a:buNone/>
              <a:defRPr/>
            </a:lvl1pPr>
          </a:lstStyle>
          <a:p>
            <a:r>
              <a:rPr lang="en-US"/>
              <a:t>Photo</a:t>
            </a:r>
          </a:p>
        </p:txBody>
      </p:sp>
      <p:sp>
        <p:nvSpPr>
          <p:cNvPr id="3" name="Photo Headline Placeholder">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470168"/>
            <a:ext cx="5588000" cy="914400"/>
          </a:xfrm>
          <a:prstGeom prst="rect">
            <a:avLst/>
          </a:prstGeom>
          <a:gradFill>
            <a:gsLst>
              <a:gs pos="0">
                <a:schemeClr val="accent1">
                  <a:alpha val="75000"/>
                </a:schemeClr>
              </a:gs>
              <a:gs pos="98000">
                <a:schemeClr val="tx2">
                  <a:alpha val="75000"/>
                </a:schemeClr>
              </a:gs>
            </a:gsLst>
            <a:lin ang="0" scaled="1"/>
          </a:gradFill>
        </p:spPr>
        <p:txBody>
          <a:bodyPr lIns="548640" tIns="45720" bIns="0" anchor="ctr"/>
          <a:lstStyle>
            <a:lvl1pPr marL="0" indent="0">
              <a:buNone/>
              <a:defRPr sz="3600" b="1">
                <a:solidFill>
                  <a:schemeClr val="bg1"/>
                </a:solidFill>
                <a:latin typeface="+mj-lt"/>
              </a:defRPr>
            </a:lvl1pPr>
          </a:lstStyle>
          <a:p>
            <a:r>
              <a:rPr lang="en-US"/>
              <a:t>Photo Headline</a:t>
            </a:r>
          </a:p>
        </p:txBody>
      </p:sp>
      <p:sp>
        <p:nvSpPr>
          <p:cNvPr id="16" name="Photo Credit Placeholder">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61026" y="6532563"/>
            <a:ext cx="5417547" cy="179322"/>
          </a:xfrm>
          <a:prstGeom prst="rect">
            <a:avLst/>
          </a:prstGeom>
        </p:spPr>
        <p:txBody>
          <a:bodyPr lIns="0" tIns="0" rIns="0" bIns="0" anchor="b"/>
          <a:lstStyle>
            <a:lvl1pPr marL="0" indent="0">
              <a:buFont typeface="Arial" panose="020B0604020202020204" pitchFamily="34" charset="0"/>
              <a:buNone/>
              <a:defRPr sz="1100"/>
            </a:lvl1pPr>
          </a:lstStyle>
          <a:p>
            <a:pPr lvl="0"/>
            <a:r>
              <a:rPr lang="en-US"/>
              <a:t>[Photo credit]</a:t>
            </a:r>
          </a:p>
        </p:txBody>
      </p:sp>
    </p:spTree>
    <p:extLst>
      <p:ext uri="{BB962C8B-B14F-4D97-AF65-F5344CB8AC3E}">
        <p14:creationId xmlns:p14="http://schemas.microsoft.com/office/powerpoint/2010/main" val="479898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1A3573D6-67C1-4882-B852-2AE4A3917E45}"/>
              </a:ext>
            </a:extLst>
          </p:cNvPr>
          <p:cNvSpPr>
            <a:spLocks noGrp="1"/>
          </p:cNvSpPr>
          <p:nvPr>
            <p:ph type="title"/>
          </p:nvPr>
        </p:nvSpPr>
        <p:spPr/>
        <p:txBody>
          <a:bodyPr/>
          <a:lstStyle/>
          <a:p>
            <a:r>
              <a:rPr lang="es-ES"/>
              <a:t>Haga clic para modificar el estilo de título del patrón</a:t>
            </a:r>
            <a:endParaRPr lang="en-US"/>
          </a:p>
        </p:txBody>
      </p:sp>
      <p:sp>
        <p:nvSpPr>
          <p:cNvPr id="3" name="Content Placeholder"/>
          <p:cNvSpPr>
            <a:spLocks noGrp="1"/>
          </p:cNvSpPr>
          <p:nvPr>
            <p:ph idx="1"/>
          </p:nvPr>
        </p:nvSpPr>
        <p:spPr>
          <a:xfrm>
            <a:off x="838200" y="1484671"/>
            <a:ext cx="10515600" cy="4692292"/>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Slide Number Placeholder">
            <a:extLst>
              <a:ext uri="{FF2B5EF4-FFF2-40B4-BE49-F238E27FC236}">
                <a16:creationId xmlns:a16="http://schemas.microsoft.com/office/drawing/2014/main" id="{C8EC5A25-6797-4F64-B7CD-7836193D3B04}"/>
              </a:ext>
            </a:extLst>
          </p:cNvPr>
          <p:cNvSpPr>
            <a:spLocks noGrp="1"/>
          </p:cNvSpPr>
          <p:nvPr>
            <p:ph type="sldNum" sz="quarter" idx="10"/>
          </p:nvPr>
        </p:nvSpPr>
        <p:spPr/>
        <p:txBody>
          <a:bodyPr/>
          <a:lstStyle/>
          <a:p>
            <a:fld id="{AAC8BD42-323A-4949-A8CE-01CEE144D48E}" type="slidenum">
              <a:rPr lang="en-US" smtClean="0"/>
              <a:pPr/>
              <a:t>‹Nº›</a:t>
            </a:fld>
            <a:endParaRPr lang="en-US" dirty="0"/>
          </a:p>
        </p:txBody>
      </p:sp>
    </p:spTree>
    <p:extLst>
      <p:ext uri="{BB962C8B-B14F-4D97-AF65-F5344CB8AC3E}">
        <p14:creationId xmlns:p14="http://schemas.microsoft.com/office/powerpoint/2010/main" val="475620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E5526-04F5-C242-B783-075C12986E5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4D4E7C0-502C-3873-9587-9018D79EBC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E9F514D-E5F8-C188-45D3-68AD07B847C5}"/>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5" name="Marcador de pie de página 4">
            <a:extLst>
              <a:ext uri="{FF2B5EF4-FFF2-40B4-BE49-F238E27FC236}">
                <a16:creationId xmlns:a16="http://schemas.microsoft.com/office/drawing/2014/main" id="{06FCDB4E-1325-C187-5E09-F1A1B1014EE8}"/>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88F16D56-7726-28AE-EF9C-660EBF91E37D}"/>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2357488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Blank color background">
    <p:bg>
      <p:bgPr>
        <a:solidFill>
          <a:srgbClr val="2185C5"/>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2420167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6DF397-B3C3-028D-D0BA-4764A14E97BE}"/>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A3D76DBD-9C68-1E2E-A5D6-430BDFC7CD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892547B0-A234-13FE-F782-4B7FDB78B6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89EAC8D4-20C0-D063-2DF5-D343304C2909}"/>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6" name="Marcador de pie de página 5">
            <a:extLst>
              <a:ext uri="{FF2B5EF4-FFF2-40B4-BE49-F238E27FC236}">
                <a16:creationId xmlns:a16="http://schemas.microsoft.com/office/drawing/2014/main" id="{6E4E2489-2107-A8C4-4CAD-E33910A237D8}"/>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E99FEFC4-0FB1-FD36-4D05-9B04C2FDDEBA}"/>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331088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F00037-0EE0-B57C-1783-E40120ECA9E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BC4EBFD0-E6D3-97DE-F572-35205B9173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7A69AAC-C6C3-4227-4AD3-73DF85AB8BA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FD72D271-3E4B-0C13-41C8-3B08DBAAEA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9429882-B884-B1D3-064E-A9D574FE661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A3D6BECB-020B-7E2B-B7F4-68FA688AF506}"/>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8" name="Marcador de pie de página 7">
            <a:extLst>
              <a:ext uri="{FF2B5EF4-FFF2-40B4-BE49-F238E27FC236}">
                <a16:creationId xmlns:a16="http://schemas.microsoft.com/office/drawing/2014/main" id="{E8B829AF-6556-4D53-CF5F-E4D362BD1D2F}"/>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05DA0C76-0E3E-2F41-D675-E05EFCB757C6}"/>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521878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102287-31B3-9ED1-F620-717979334B1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3053B659-435E-8C15-0ABA-003C6E381A93}"/>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4" name="Marcador de pie de página 3">
            <a:extLst>
              <a:ext uri="{FF2B5EF4-FFF2-40B4-BE49-F238E27FC236}">
                <a16:creationId xmlns:a16="http://schemas.microsoft.com/office/drawing/2014/main" id="{98F35C46-ECD9-EFF5-7B8E-EFE7D24B3590}"/>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A78F6340-DC4A-1EDA-DA76-5F430A7F1CD6}"/>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2355173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9980F23-A721-8C6B-D9E6-49915C68D6A3}"/>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3" name="Marcador de pie de página 2">
            <a:extLst>
              <a:ext uri="{FF2B5EF4-FFF2-40B4-BE49-F238E27FC236}">
                <a16:creationId xmlns:a16="http://schemas.microsoft.com/office/drawing/2014/main" id="{6EAB5F29-1776-D483-492D-F22CB4A1CC87}"/>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C6FF5E19-C7A3-22D8-78DC-78407898E5BD}"/>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1669191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602111-ABF1-8313-6541-A36B05AE8D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4FFDA47A-B2A2-D6CA-962D-4C3133C84E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8FEF5BB3-8366-E950-FBC2-C88D979EF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8C0D7D-342E-46AF-1A14-672D7AFFD14B}"/>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6" name="Marcador de pie de página 5">
            <a:extLst>
              <a:ext uri="{FF2B5EF4-FFF2-40B4-BE49-F238E27FC236}">
                <a16:creationId xmlns:a16="http://schemas.microsoft.com/office/drawing/2014/main" id="{F6722FCA-1E2C-CF7F-8537-2A7AC5F6A506}"/>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22270203-DBDA-5889-1EBD-533CBFE42928}"/>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4103838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78A330-5784-7B6B-EC72-B69130E118F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D89D392C-4B12-E3C0-3C87-3D7810597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B10A9389-142F-A775-DC0F-C9285B13F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7ADDF4-A449-BABC-264A-769752E6AF97}"/>
              </a:ext>
            </a:extLst>
          </p:cNvPr>
          <p:cNvSpPr>
            <a:spLocks noGrp="1"/>
          </p:cNvSpPr>
          <p:nvPr>
            <p:ph type="dt" sz="half" idx="10"/>
          </p:nvPr>
        </p:nvSpPr>
        <p:spPr/>
        <p:txBody>
          <a:bodyPr/>
          <a:lstStyle/>
          <a:p>
            <a:fld id="{373C251B-7F6A-487E-9E3B-C831B7536423}" type="datetimeFigureOut">
              <a:rPr lang="es-SV" smtClean="0"/>
              <a:t>31/7/2025</a:t>
            </a:fld>
            <a:endParaRPr lang="es-SV"/>
          </a:p>
        </p:txBody>
      </p:sp>
      <p:sp>
        <p:nvSpPr>
          <p:cNvPr id="6" name="Marcador de pie de página 5">
            <a:extLst>
              <a:ext uri="{FF2B5EF4-FFF2-40B4-BE49-F238E27FC236}">
                <a16:creationId xmlns:a16="http://schemas.microsoft.com/office/drawing/2014/main" id="{225F9C79-2CE3-A361-489E-B9A1676F0A1C}"/>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372B29B1-C6BA-877D-65B2-0CC1DD5B0D22}"/>
              </a:ext>
            </a:extLst>
          </p:cNvPr>
          <p:cNvSpPr>
            <a:spLocks noGrp="1"/>
          </p:cNvSpPr>
          <p:nvPr>
            <p:ph type="sldNum" sz="quarter" idx="12"/>
          </p:nvPr>
        </p:nvSpPr>
        <p:spPr/>
        <p:txBody>
          <a:bodyPr/>
          <a:lstStyle/>
          <a:p>
            <a:fld id="{7C522FC5-E0A8-46A3-A793-7D6FA70168A0}" type="slidenum">
              <a:rPr lang="es-SV" smtClean="0"/>
              <a:t>‹Nº›</a:t>
            </a:fld>
            <a:endParaRPr lang="es-SV"/>
          </a:p>
        </p:txBody>
      </p:sp>
    </p:spTree>
    <p:extLst>
      <p:ext uri="{BB962C8B-B14F-4D97-AF65-F5344CB8AC3E}">
        <p14:creationId xmlns:p14="http://schemas.microsoft.com/office/powerpoint/2010/main" val="1220537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19DD5E-2FBF-472B-049F-B5E5F06C4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3C275590-1095-2B15-D016-71C7AFBF61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AB6C4795-D434-984C-E172-2670EB4FE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C251B-7F6A-487E-9E3B-C831B7536423}" type="datetimeFigureOut">
              <a:rPr lang="es-SV" smtClean="0"/>
              <a:t>31/7/2025</a:t>
            </a:fld>
            <a:endParaRPr lang="es-SV"/>
          </a:p>
        </p:txBody>
      </p:sp>
      <p:sp>
        <p:nvSpPr>
          <p:cNvPr id="5" name="Marcador de pie de página 4">
            <a:extLst>
              <a:ext uri="{FF2B5EF4-FFF2-40B4-BE49-F238E27FC236}">
                <a16:creationId xmlns:a16="http://schemas.microsoft.com/office/drawing/2014/main" id="{6C2E2A80-85D1-51D2-84A6-38C0FFEFEE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4271E8C4-8156-56D4-1208-972E6BFF9E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22FC5-E0A8-46A3-A793-7D6FA70168A0}" type="slidenum">
              <a:rPr lang="es-SV" smtClean="0"/>
              <a:t>‹Nº›</a:t>
            </a:fld>
            <a:endParaRPr lang="es-SV"/>
          </a:p>
        </p:txBody>
      </p:sp>
    </p:spTree>
    <p:extLst>
      <p:ext uri="{BB962C8B-B14F-4D97-AF65-F5344CB8AC3E}">
        <p14:creationId xmlns:p14="http://schemas.microsoft.com/office/powerpoint/2010/main" val="248777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0" r:id="rId14"/>
    <p:sldLayoutId id="214748368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5C68A1B-2C6C-5549-8A8C-8FE7450F7563}"/>
              </a:ext>
            </a:extLst>
          </p:cNvPr>
          <p:cNvSpPr txBox="1">
            <a:spLocks/>
          </p:cNvSpPr>
          <p:nvPr/>
        </p:nvSpPr>
        <p:spPr>
          <a:xfrm>
            <a:off x="11369548" y="6290433"/>
            <a:ext cx="7939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 </a:t>
            </a:r>
            <a:r>
              <a:rPr lang="en-US" sz="1500" b="0" i="1" dirty="0">
                <a:solidFill>
                  <a:schemeClr val="accent2"/>
                </a:solidFill>
              </a:rPr>
              <a:t>/</a:t>
            </a:r>
            <a:r>
              <a:rPr lang="en-US" dirty="0">
                <a:solidFill>
                  <a:schemeClr val="tx1"/>
                </a:solidFill>
              </a:rPr>
              <a:t> </a:t>
            </a:r>
            <a:fld id="{67670A0D-E481-4943-8BB9-3DE314317743}" type="slidenum">
              <a:rPr lang="en-US" sz="1200" smtClean="0">
                <a:solidFill>
                  <a:schemeClr val="tx1"/>
                </a:solidFill>
              </a:rPr>
              <a:pPr algn="l"/>
              <a:t>‹Nº›</a:t>
            </a:fld>
            <a:endParaRPr lang="en-US" sz="1200" dirty="0">
              <a:solidFill>
                <a:schemeClr val="tx1"/>
              </a:solidFill>
            </a:endParaRPr>
          </a:p>
        </p:txBody>
      </p:sp>
      <p:pic>
        <p:nvPicPr>
          <p:cNvPr id="4" name="Picture 3">
            <a:extLst>
              <a:ext uri="{FF2B5EF4-FFF2-40B4-BE49-F238E27FC236}">
                <a16:creationId xmlns:a16="http://schemas.microsoft.com/office/drawing/2014/main" id="{62514DF7-2822-D940-BBE1-55C2C4A688F1}"/>
              </a:ext>
            </a:extLst>
          </p:cNvPr>
          <p:cNvPicPr>
            <a:picLocks noChangeAspect="1"/>
          </p:cNvPicPr>
          <p:nvPr/>
        </p:nvPicPr>
        <p:blipFill>
          <a:blip r:embed="rId17"/>
          <a:stretch>
            <a:fillRect/>
          </a:stretch>
        </p:blipFill>
        <p:spPr>
          <a:xfrm>
            <a:off x="11094306" y="6359525"/>
            <a:ext cx="347302" cy="191502"/>
          </a:xfrm>
          <a:prstGeom prst="rect">
            <a:avLst/>
          </a:prstGeom>
        </p:spPr>
      </p:pic>
      <p:sp>
        <p:nvSpPr>
          <p:cNvPr id="5" name="Slide Number Placeholder 4">
            <a:extLst>
              <a:ext uri="{FF2B5EF4-FFF2-40B4-BE49-F238E27FC236}">
                <a16:creationId xmlns:a16="http://schemas.microsoft.com/office/drawing/2014/main" id="{DC02902E-F8C6-DF41-BB87-50D54410EC2D}"/>
              </a:ext>
            </a:extLst>
          </p:cNvPr>
          <p:cNvSpPr txBox="1">
            <a:spLocks/>
          </p:cNvSpPr>
          <p:nvPr/>
        </p:nvSpPr>
        <p:spPr>
          <a:xfrm>
            <a:off x="11369548" y="6290433"/>
            <a:ext cx="79395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a:t> </a:t>
            </a:r>
            <a:r>
              <a:rPr lang="en-US" sz="1500" b="0" i="1" dirty="0">
                <a:solidFill>
                  <a:schemeClr val="accent2"/>
                </a:solidFill>
              </a:rPr>
              <a:t>/</a:t>
            </a:r>
            <a:r>
              <a:rPr lang="en-US" dirty="0">
                <a:solidFill>
                  <a:schemeClr val="tx1"/>
                </a:solidFill>
              </a:rPr>
              <a:t> </a:t>
            </a:r>
            <a:fld id="{67670A0D-E481-4943-8BB9-3DE314317743}" type="slidenum">
              <a:rPr lang="en-US" sz="1200" smtClean="0">
                <a:solidFill>
                  <a:schemeClr val="tx1"/>
                </a:solidFill>
              </a:rPr>
              <a:pPr algn="l"/>
              <a:t>‹Nº›</a:t>
            </a:fld>
            <a:endParaRPr lang="en-US" sz="1200" dirty="0">
              <a:solidFill>
                <a:schemeClr val="tx1"/>
              </a:solidFill>
            </a:endParaRPr>
          </a:p>
        </p:txBody>
      </p:sp>
      <p:pic>
        <p:nvPicPr>
          <p:cNvPr id="6" name="Picture 5">
            <a:extLst>
              <a:ext uri="{FF2B5EF4-FFF2-40B4-BE49-F238E27FC236}">
                <a16:creationId xmlns:a16="http://schemas.microsoft.com/office/drawing/2014/main" id="{8D0B1961-9A24-0748-AF7D-20C006DBFF6C}"/>
              </a:ext>
            </a:extLst>
          </p:cNvPr>
          <p:cNvPicPr>
            <a:picLocks noChangeAspect="1"/>
          </p:cNvPicPr>
          <p:nvPr/>
        </p:nvPicPr>
        <p:blipFill>
          <a:blip r:embed="rId17"/>
          <a:stretch>
            <a:fillRect/>
          </a:stretch>
        </p:blipFill>
        <p:spPr>
          <a:xfrm>
            <a:off x="11094306" y="6359525"/>
            <a:ext cx="347302" cy="191502"/>
          </a:xfrm>
          <a:prstGeom prst="rect">
            <a:avLst/>
          </a:prstGeom>
        </p:spPr>
      </p:pic>
    </p:spTree>
    <p:extLst>
      <p:ext uri="{BB962C8B-B14F-4D97-AF65-F5344CB8AC3E}">
        <p14:creationId xmlns:p14="http://schemas.microsoft.com/office/powerpoint/2010/main" val="41698841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4" r:id="rId11"/>
    <p:sldLayoutId id="2147483675" r:id="rId12"/>
    <p:sldLayoutId id="2147483676" r:id="rId13"/>
    <p:sldLayoutId id="2147483677" r:id="rId14"/>
    <p:sldLayoutId id="214748367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aime.tobar@crs.org"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7.jp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0.jpeg"/><Relationship Id="rId10" Type="http://schemas.openxmlformats.org/officeDocument/2006/relationships/image" Target="../media/image38.png"/><Relationship Id="rId4" Type="http://schemas.openxmlformats.org/officeDocument/2006/relationships/image" Target="../media/image69.png"/><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5.png"/><Relationship Id="rId3" Type="http://schemas.openxmlformats.org/officeDocument/2006/relationships/image" Target="../media/image74.png"/><Relationship Id="rId7" Type="http://schemas.openxmlformats.org/officeDocument/2006/relationships/image" Target="../media/image81.png"/><Relationship Id="rId12" Type="http://schemas.openxmlformats.org/officeDocument/2006/relationships/image" Target="../media/image84.png"/><Relationship Id="rId17" Type="http://schemas.openxmlformats.org/officeDocument/2006/relationships/image" Target="../media/image38.png"/><Relationship Id="rId2" Type="http://schemas.openxmlformats.org/officeDocument/2006/relationships/image" Target="../media/image67.png"/><Relationship Id="rId16"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3.jpg"/><Relationship Id="rId5" Type="http://schemas.openxmlformats.org/officeDocument/2006/relationships/image" Target="../media/image79.jpg"/><Relationship Id="rId15" Type="http://schemas.openxmlformats.org/officeDocument/2006/relationships/image" Target="../media/image87.png"/><Relationship Id="rId10" Type="http://schemas.openxmlformats.org/officeDocument/2006/relationships/image" Target="../media/image82.png"/><Relationship Id="rId4" Type="http://schemas.openxmlformats.org/officeDocument/2006/relationships/image" Target="../media/image78.jpg"/><Relationship Id="rId9" Type="http://schemas.openxmlformats.org/officeDocument/2006/relationships/image" Target="../media/image76.png"/><Relationship Id="rId1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jp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1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Placeholder">
            <a:extLst>
              <a:ext uri="{FF2B5EF4-FFF2-40B4-BE49-F238E27FC236}">
                <a16:creationId xmlns:a16="http://schemas.microsoft.com/office/drawing/2014/main" id="{2553751E-6E49-B942-930F-7BB97B3E159F}"/>
              </a:ext>
            </a:extLst>
          </p:cNvPr>
          <p:cNvSpPr>
            <a:spLocks noGrp="1"/>
          </p:cNvSpPr>
          <p:nvPr>
            <p:ph type="subTitle" idx="1"/>
          </p:nvPr>
        </p:nvSpPr>
        <p:spPr>
          <a:xfrm>
            <a:off x="279397" y="3120383"/>
            <a:ext cx="11595099" cy="2760869"/>
          </a:xfrm>
        </p:spPr>
        <p:txBody>
          <a:bodyPr>
            <a:normAutofit fontScale="92500" lnSpcReduction="20000"/>
          </a:bodyPr>
          <a:lstStyle/>
          <a:p>
            <a:r>
              <a:rPr lang="es-SV" sz="3900" dirty="0">
                <a:latin typeface="Times New Roman" panose="02020603050405020304" pitchFamily="18" charset="0"/>
                <a:cs typeface="Times New Roman" panose="02020603050405020304" pitchFamily="18" charset="0"/>
              </a:rPr>
              <a:t>Diálogo Virtual: </a:t>
            </a:r>
          </a:p>
          <a:p>
            <a:r>
              <a:rPr lang="es-SV" sz="3900" dirty="0">
                <a:latin typeface="Times New Roman" panose="02020603050405020304" pitchFamily="18" charset="0"/>
                <a:cs typeface="Times New Roman" panose="02020603050405020304" pitchFamily="18" charset="0"/>
              </a:rPr>
              <a:t>“Digitalización de la asistencia técnica para la articulación de la agricultura familiar con cadenas de valor"</a:t>
            </a:r>
            <a:endParaRPr lang="es-SV" sz="3200" dirty="0">
              <a:latin typeface="Times New Roman" panose="02020603050405020304" pitchFamily="18" charset="0"/>
              <a:cs typeface="Times New Roman" panose="02020603050405020304" pitchFamily="18" charset="0"/>
            </a:endParaRPr>
          </a:p>
          <a:p>
            <a:endParaRPr lang="es-SV" sz="3200" dirty="0">
              <a:latin typeface="Times New Roman" panose="02020603050405020304" pitchFamily="18" charset="0"/>
              <a:cs typeface="Times New Roman" panose="02020603050405020304" pitchFamily="18" charset="0"/>
            </a:endParaRPr>
          </a:p>
          <a:p>
            <a:endParaRPr lang="es-SV" sz="3200" dirty="0">
              <a:latin typeface="Times New Roman" panose="02020603050405020304" pitchFamily="18" charset="0"/>
              <a:cs typeface="Times New Roman" panose="02020603050405020304" pitchFamily="18" charset="0"/>
            </a:endParaRPr>
          </a:p>
          <a:p>
            <a:r>
              <a:rPr lang="es-SV" sz="1800" dirty="0">
                <a:latin typeface="Times New Roman" panose="02020603050405020304" pitchFamily="18" charset="0"/>
                <a:cs typeface="Times New Roman" panose="02020603050405020304" pitchFamily="18" charset="0"/>
              </a:rPr>
              <a:t>San Salvador, 31 de julio de 2025</a:t>
            </a:r>
            <a:endParaRPr lang="es-GT" sz="1800" dirty="0">
              <a:latin typeface="Times New Roman" panose="02020603050405020304" pitchFamily="18" charset="0"/>
              <a:cs typeface="Times New Roman" panose="02020603050405020304" pitchFamily="18" charset="0"/>
            </a:endParaRPr>
          </a:p>
        </p:txBody>
      </p:sp>
      <p:sp>
        <p:nvSpPr>
          <p:cNvPr id="2" name="Subtitle Placeholder">
            <a:extLst>
              <a:ext uri="{FF2B5EF4-FFF2-40B4-BE49-F238E27FC236}">
                <a16:creationId xmlns:a16="http://schemas.microsoft.com/office/drawing/2014/main" id="{45493F73-FB68-9246-06D2-3FF14D83A14E}"/>
              </a:ext>
            </a:extLst>
          </p:cNvPr>
          <p:cNvSpPr txBox="1">
            <a:spLocks/>
          </p:cNvSpPr>
          <p:nvPr/>
        </p:nvSpPr>
        <p:spPr>
          <a:xfrm>
            <a:off x="4441455" y="6065836"/>
            <a:ext cx="3270985" cy="598414"/>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3300" kern="1200">
                <a:solidFill>
                  <a:schemeClr val="tx1"/>
                </a:solidFill>
                <a:latin typeface="+mn-lt"/>
                <a:ea typeface="+mn-ea"/>
                <a:cs typeface="+mn-cs"/>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T" sz="1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jaime.tobar@crs.org</a:t>
            </a:r>
            <a:endParaRPr kumimoji="0" lang="es-GT" sz="16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142F0CC2-7B31-CF50-880F-CFDBE5ABA56A}"/>
              </a:ext>
            </a:extLst>
          </p:cNvPr>
          <p:cNvPicPr>
            <a:picLocks noChangeAspect="1"/>
          </p:cNvPicPr>
          <p:nvPr/>
        </p:nvPicPr>
        <p:blipFill>
          <a:blip r:embed="rId4"/>
          <a:stretch>
            <a:fillRect/>
          </a:stretch>
        </p:blipFill>
        <p:spPr>
          <a:xfrm>
            <a:off x="9105276" y="415906"/>
            <a:ext cx="1813009" cy="1021540"/>
          </a:xfrm>
          <a:prstGeom prst="rect">
            <a:avLst/>
          </a:prstGeom>
        </p:spPr>
      </p:pic>
      <p:pic>
        <p:nvPicPr>
          <p:cNvPr id="11" name="Imagen 10">
            <a:extLst>
              <a:ext uri="{FF2B5EF4-FFF2-40B4-BE49-F238E27FC236}">
                <a16:creationId xmlns:a16="http://schemas.microsoft.com/office/drawing/2014/main" id="{7F46371E-38F4-EA69-5B7F-5D049A023B55}"/>
              </a:ext>
            </a:extLst>
          </p:cNvPr>
          <p:cNvPicPr>
            <a:picLocks noChangeAspect="1"/>
          </p:cNvPicPr>
          <p:nvPr/>
        </p:nvPicPr>
        <p:blipFill>
          <a:blip r:embed="rId5"/>
          <a:stretch>
            <a:fillRect/>
          </a:stretch>
        </p:blipFill>
        <p:spPr>
          <a:xfrm>
            <a:off x="1225086" y="415906"/>
            <a:ext cx="2913023" cy="875141"/>
          </a:xfrm>
          <a:prstGeom prst="rect">
            <a:avLst/>
          </a:prstGeom>
        </p:spPr>
      </p:pic>
      <p:pic>
        <p:nvPicPr>
          <p:cNvPr id="12" name="Imagen 11">
            <a:extLst>
              <a:ext uri="{FF2B5EF4-FFF2-40B4-BE49-F238E27FC236}">
                <a16:creationId xmlns:a16="http://schemas.microsoft.com/office/drawing/2014/main" id="{B45F4205-59CC-2643-3762-24372DD076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536005" y="415906"/>
            <a:ext cx="1813009" cy="875141"/>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826A8-2D06-6C6C-D76C-ABA39F7AC37E}"/>
            </a:ext>
          </a:extLst>
        </p:cNvPr>
        <p:cNvGrpSpPr/>
        <p:nvPr/>
      </p:nvGrpSpPr>
      <p:grpSpPr>
        <a:xfrm>
          <a:off x="0" y="0"/>
          <a:ext cx="0" cy="0"/>
          <a:chOff x="0" y="0"/>
          <a:chExt cx="0" cy="0"/>
        </a:xfrm>
      </p:grpSpPr>
      <p:sp>
        <p:nvSpPr>
          <p:cNvPr id="6" name="Google Shape;299;p30">
            <a:extLst>
              <a:ext uri="{FF2B5EF4-FFF2-40B4-BE49-F238E27FC236}">
                <a16:creationId xmlns:a16="http://schemas.microsoft.com/office/drawing/2014/main" id="{635430DC-3357-7881-F3BE-17A1544E7454}"/>
              </a:ext>
            </a:extLst>
          </p:cNvPr>
          <p:cNvSpPr txBox="1"/>
          <p:nvPr/>
        </p:nvSpPr>
        <p:spPr>
          <a:xfrm>
            <a:off x="566899" y="922405"/>
            <a:ext cx="3938813" cy="616775"/>
          </a:xfrm>
          <a:prstGeom prst="rect">
            <a:avLst/>
          </a:prstGeom>
          <a:noFill/>
          <a:ln>
            <a:noFill/>
          </a:ln>
        </p:spPr>
        <p:txBody>
          <a:bodyPr spcFirstLastPara="1" wrap="square" lIns="55440" tIns="27713" rIns="55440" bIns="27713" anchor="t" anchorCtr="0">
            <a:noAutofit/>
          </a:bodyPr>
          <a:lstStyle/>
          <a:p>
            <a:r>
              <a:rPr lang="es-ES" sz="2426" b="1" dirty="0">
                <a:solidFill>
                  <a:srgbClr val="55B4E9"/>
                </a:solidFill>
                <a:latin typeface="Arial"/>
                <a:ea typeface="Arial"/>
                <a:cs typeface="Arial"/>
                <a:sym typeface="Arial"/>
              </a:rPr>
              <a:t>Plataforma de extensión </a:t>
            </a:r>
          </a:p>
          <a:p>
            <a:r>
              <a:rPr lang="es-ES" sz="2426" b="1" dirty="0">
                <a:solidFill>
                  <a:srgbClr val="55B4E9"/>
                </a:solidFill>
                <a:latin typeface="Arial"/>
                <a:ea typeface="Arial"/>
                <a:cs typeface="Arial"/>
                <a:sym typeface="Arial"/>
              </a:rPr>
              <a:t>híbrida ASA Virtual</a:t>
            </a:r>
            <a:endParaRPr sz="1092" dirty="0">
              <a:solidFill>
                <a:srgbClr val="55B4E9"/>
              </a:solidFill>
            </a:endParaRPr>
          </a:p>
        </p:txBody>
      </p:sp>
      <p:sp>
        <p:nvSpPr>
          <p:cNvPr id="7" name="Google Shape;300;p30">
            <a:extLst>
              <a:ext uri="{FF2B5EF4-FFF2-40B4-BE49-F238E27FC236}">
                <a16:creationId xmlns:a16="http://schemas.microsoft.com/office/drawing/2014/main" id="{0A5E291C-EA67-0E62-2008-C260D9004A79}"/>
              </a:ext>
            </a:extLst>
          </p:cNvPr>
          <p:cNvSpPr txBox="1"/>
          <p:nvPr/>
        </p:nvSpPr>
        <p:spPr>
          <a:xfrm>
            <a:off x="707044" y="2623069"/>
            <a:ext cx="6470958" cy="3312526"/>
          </a:xfrm>
          <a:prstGeom prst="rect">
            <a:avLst/>
          </a:prstGeom>
          <a:noFill/>
          <a:ln>
            <a:noFill/>
          </a:ln>
        </p:spPr>
        <p:txBody>
          <a:bodyPr spcFirstLastPara="1" wrap="square" lIns="55440" tIns="27713" rIns="55440" bIns="27713" anchor="t" anchorCtr="0">
            <a:normAutofit/>
          </a:bodyPr>
          <a:lstStyle/>
          <a:p>
            <a:endParaRPr sz="1940">
              <a:solidFill>
                <a:schemeClr val="lt1"/>
              </a:solidFill>
              <a:latin typeface="Arial"/>
              <a:ea typeface="Arial"/>
              <a:cs typeface="Arial"/>
              <a:sym typeface="Arial"/>
            </a:endParaRPr>
          </a:p>
        </p:txBody>
      </p:sp>
      <p:sp>
        <p:nvSpPr>
          <p:cNvPr id="8" name="Google Shape;301;p30">
            <a:extLst>
              <a:ext uri="{FF2B5EF4-FFF2-40B4-BE49-F238E27FC236}">
                <a16:creationId xmlns:a16="http://schemas.microsoft.com/office/drawing/2014/main" id="{FAF7F621-1470-68EE-C9D8-61EF1C5061EB}"/>
              </a:ext>
            </a:extLst>
          </p:cNvPr>
          <p:cNvSpPr txBox="1"/>
          <p:nvPr/>
        </p:nvSpPr>
        <p:spPr>
          <a:xfrm>
            <a:off x="384019" y="2050181"/>
            <a:ext cx="5529195" cy="4600876"/>
          </a:xfrm>
          <a:prstGeom prst="rect">
            <a:avLst/>
          </a:prstGeom>
          <a:noFill/>
          <a:ln>
            <a:noFill/>
          </a:ln>
        </p:spPr>
        <p:txBody>
          <a:bodyPr spcFirstLastPara="1" wrap="square" lIns="55440" tIns="27713" rIns="55440" bIns="27713" anchor="ctr" anchorCtr="0">
            <a:noAutofit/>
          </a:bodyPr>
          <a:lstStyle/>
          <a:p>
            <a:pPr marL="342900" indent="-342900">
              <a:buClr>
                <a:schemeClr val="lt1"/>
              </a:buClr>
              <a:buSzPct val="100000"/>
              <a:buFont typeface="Arial" panose="020B0604020202020204" pitchFamily="34" charset="0"/>
              <a:buChar char="•"/>
            </a:pPr>
            <a:r>
              <a:rPr lang="es-ES" sz="2000" dirty="0">
                <a:latin typeface="Arial"/>
                <a:ea typeface="Arial"/>
                <a:cs typeface="Arial"/>
                <a:sym typeface="Arial"/>
              </a:rPr>
              <a:t>Impulsa el uso de </a:t>
            </a:r>
            <a:r>
              <a:rPr lang="es-ES" sz="2000" b="1" dirty="0">
                <a:latin typeface="Arial"/>
                <a:ea typeface="Arial"/>
                <a:cs typeface="Arial"/>
                <a:sym typeface="Arial"/>
              </a:rPr>
              <a:t>soluciones digitales en la agricultura</a:t>
            </a:r>
          </a:p>
          <a:p>
            <a:pPr marL="342900" indent="-342900">
              <a:spcBef>
                <a:spcPts val="728"/>
              </a:spcBef>
              <a:buClr>
                <a:schemeClr val="lt1"/>
              </a:buClr>
              <a:buSzPct val="100000"/>
              <a:buFont typeface="Arial" panose="020B0604020202020204" pitchFamily="34" charset="0"/>
              <a:buChar char="•"/>
            </a:pPr>
            <a:r>
              <a:rPr lang="es-ES" sz="2000" dirty="0">
                <a:latin typeface="Arial"/>
                <a:ea typeface="Arial"/>
                <a:cs typeface="Arial"/>
                <a:sym typeface="Arial"/>
              </a:rPr>
              <a:t>Integra seis módulos para desarrollar las Escuelas de Campo (ECA)</a:t>
            </a:r>
            <a:endParaRPr sz="2000" dirty="0"/>
          </a:p>
          <a:p>
            <a:pPr marL="342900" indent="-342900">
              <a:spcBef>
                <a:spcPts val="728"/>
              </a:spcBef>
              <a:buClr>
                <a:schemeClr val="lt1"/>
              </a:buClr>
              <a:buSzPct val="100000"/>
              <a:buFont typeface="Arial" panose="020B0604020202020204" pitchFamily="34" charset="0"/>
              <a:buChar char="•"/>
            </a:pPr>
            <a:r>
              <a:rPr lang="es-ES" sz="2000" dirty="0">
                <a:latin typeface="Arial"/>
                <a:ea typeface="Arial"/>
                <a:cs typeface="Arial"/>
                <a:sym typeface="Arial"/>
              </a:rPr>
              <a:t>Promueve la </a:t>
            </a:r>
            <a:r>
              <a:rPr lang="es-ES" sz="2000" b="1" dirty="0">
                <a:latin typeface="Arial"/>
                <a:ea typeface="Arial"/>
                <a:cs typeface="Arial"/>
                <a:sym typeface="Arial"/>
              </a:rPr>
              <a:t>educación agrícola de calidad </a:t>
            </a:r>
            <a:r>
              <a:rPr lang="es-ES" sz="2000" dirty="0">
                <a:latin typeface="Arial"/>
                <a:ea typeface="Arial"/>
                <a:cs typeface="Arial"/>
                <a:sym typeface="Arial"/>
              </a:rPr>
              <a:t>en Mesoamérica </a:t>
            </a:r>
            <a:endParaRPr sz="2000" dirty="0"/>
          </a:p>
          <a:p>
            <a:pPr marL="342900" indent="-342900">
              <a:spcBef>
                <a:spcPts val="728"/>
              </a:spcBef>
              <a:buClr>
                <a:schemeClr val="lt1"/>
              </a:buClr>
              <a:buSzPct val="100000"/>
              <a:buFont typeface="Arial" panose="020B0604020202020204" pitchFamily="34" charset="0"/>
              <a:buChar char="•"/>
            </a:pPr>
            <a:r>
              <a:rPr lang="es-ES" sz="2000" dirty="0">
                <a:latin typeface="Arial"/>
                <a:ea typeface="Arial"/>
                <a:cs typeface="Arial"/>
                <a:sym typeface="Arial"/>
              </a:rPr>
              <a:t>E</a:t>
            </a:r>
            <a:r>
              <a:rPr lang="es-ES" sz="2000" b="1" dirty="0">
                <a:latin typeface="Arial"/>
                <a:ea typeface="Arial"/>
                <a:cs typeface="Arial"/>
                <a:sym typeface="Arial"/>
              </a:rPr>
              <a:t>nfocada en prácticas de manejo de suelos y agua </a:t>
            </a:r>
            <a:r>
              <a:rPr lang="es-ES" sz="2000" dirty="0">
                <a:latin typeface="Arial"/>
                <a:ea typeface="Arial"/>
                <a:cs typeface="Arial"/>
                <a:sym typeface="Arial"/>
              </a:rPr>
              <a:t>basadas en los principios de la agricultura de conservación, fomenta fincas restauradas, resilientes y productivas</a:t>
            </a:r>
            <a:endParaRPr sz="2000" dirty="0"/>
          </a:p>
          <a:p>
            <a:pPr marL="342900" indent="-342900">
              <a:spcBef>
                <a:spcPts val="728"/>
              </a:spcBef>
              <a:buClr>
                <a:schemeClr val="lt1"/>
              </a:buClr>
              <a:buSzPct val="100000"/>
              <a:buFont typeface="Arial" panose="020B0604020202020204" pitchFamily="34" charset="0"/>
              <a:buChar char="•"/>
            </a:pPr>
            <a:r>
              <a:rPr lang="es-ES" sz="2000" dirty="0">
                <a:latin typeface="Arial"/>
                <a:ea typeface="Arial"/>
                <a:cs typeface="Arial"/>
                <a:sym typeface="Arial"/>
              </a:rPr>
              <a:t>Ofrece </a:t>
            </a:r>
            <a:r>
              <a:rPr lang="es-ES" sz="2000" b="1" dirty="0">
                <a:latin typeface="Arial"/>
                <a:ea typeface="Arial"/>
                <a:cs typeface="Arial"/>
                <a:sym typeface="Arial"/>
              </a:rPr>
              <a:t>contenido especializado </a:t>
            </a:r>
            <a:r>
              <a:rPr lang="es-ES" sz="2000" dirty="0">
                <a:latin typeface="Arial"/>
                <a:ea typeface="Arial"/>
                <a:cs typeface="Arial"/>
                <a:sym typeface="Arial"/>
              </a:rPr>
              <a:t>tanto para productores como para técnicos extensionistas</a:t>
            </a:r>
            <a:endParaRPr sz="2000" dirty="0"/>
          </a:p>
        </p:txBody>
      </p:sp>
      <p:pic>
        <p:nvPicPr>
          <p:cNvPr id="9" name="Google Shape;302;p30">
            <a:extLst>
              <a:ext uri="{FF2B5EF4-FFF2-40B4-BE49-F238E27FC236}">
                <a16:creationId xmlns:a16="http://schemas.microsoft.com/office/drawing/2014/main" id="{BD1CF2DB-C813-AA36-5FC9-F59156906591}"/>
              </a:ext>
            </a:extLst>
          </p:cNvPr>
          <p:cNvPicPr preferRelativeResize="0"/>
          <p:nvPr/>
        </p:nvPicPr>
        <p:blipFill rotWithShape="1">
          <a:blip r:embed="rId2">
            <a:alphaModFix/>
          </a:blip>
          <a:srcRect/>
          <a:stretch/>
        </p:blipFill>
        <p:spPr>
          <a:xfrm>
            <a:off x="5913214" y="500515"/>
            <a:ext cx="6012487" cy="6150542"/>
          </a:xfrm>
          <a:prstGeom prst="rect">
            <a:avLst/>
          </a:prstGeom>
          <a:noFill/>
          <a:ln>
            <a:noFill/>
          </a:ln>
        </p:spPr>
      </p:pic>
    </p:spTree>
    <p:extLst>
      <p:ext uri="{BB962C8B-B14F-4D97-AF65-F5344CB8AC3E}">
        <p14:creationId xmlns:p14="http://schemas.microsoft.com/office/powerpoint/2010/main" val="231564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1CD29-F5D1-50A4-E0AD-DA27D450B600}"/>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7449D46-5C53-720A-C3D9-CD8D768C0436}"/>
              </a:ext>
            </a:extLst>
          </p:cNvPr>
          <p:cNvSpPr txBox="1"/>
          <p:nvPr/>
        </p:nvSpPr>
        <p:spPr>
          <a:xfrm>
            <a:off x="1337911" y="2579572"/>
            <a:ext cx="8932244" cy="1077218"/>
          </a:xfrm>
          <a:prstGeom prst="rect">
            <a:avLst/>
          </a:prstGeom>
          <a:noFill/>
        </p:spPr>
        <p:txBody>
          <a:bodyPr wrap="square" rtlCol="0">
            <a:spAutoFit/>
          </a:bodyPr>
          <a:lstStyle/>
          <a:p>
            <a:pPr algn="ctr">
              <a:lnSpc>
                <a:spcPct val="80000"/>
              </a:lnSpc>
            </a:pPr>
            <a:r>
              <a:rPr lang="es-SV" sz="4000" b="1" dirty="0">
                <a:solidFill>
                  <a:srgbClr val="55B4E9"/>
                </a:solidFill>
                <a:latin typeface="Times New Roman" panose="02020603050405020304" pitchFamily="18" charset="0"/>
                <a:ea typeface="+mj-ea"/>
                <a:cs typeface="Times New Roman" panose="02020603050405020304" pitchFamily="18" charset="0"/>
              </a:rPr>
              <a:t>2. Articulación de pequeños agricultores de café con cadenas de valor</a:t>
            </a:r>
          </a:p>
        </p:txBody>
      </p:sp>
    </p:spTree>
    <p:extLst>
      <p:ext uri="{BB962C8B-B14F-4D97-AF65-F5344CB8AC3E}">
        <p14:creationId xmlns:p14="http://schemas.microsoft.com/office/powerpoint/2010/main" val="3753241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6662D-0DE5-4216-A54B-A6A9D647E449}"/>
              </a:ext>
            </a:extLst>
          </p:cNvPr>
          <p:cNvSpPr>
            <a:spLocks noGrp="1"/>
          </p:cNvSpPr>
          <p:nvPr>
            <p:ph type="title"/>
          </p:nvPr>
        </p:nvSpPr>
        <p:spPr>
          <a:xfrm>
            <a:off x="574431" y="1573862"/>
            <a:ext cx="11043138" cy="894212"/>
          </a:xfrm>
        </p:spPr>
        <p:txBody>
          <a:bodyPr anchor="ctr">
            <a:noAutofit/>
          </a:bodyPr>
          <a:lstStyle/>
          <a:p>
            <a:pPr algn="ctr">
              <a:lnSpc>
                <a:spcPct val="80000"/>
              </a:lnSpc>
            </a:pPr>
            <a:r>
              <a:rPr lang="es-SV" sz="4000" dirty="0">
                <a:solidFill>
                  <a:srgbClr val="55B4E9"/>
                </a:solidFill>
                <a:latin typeface="Times New Roman" panose="02020603050405020304" pitchFamily="18" charset="0"/>
                <a:cs typeface="Times New Roman" panose="02020603050405020304" pitchFamily="18" charset="0"/>
              </a:rPr>
              <a:t>Café:</a:t>
            </a:r>
            <a:br>
              <a:rPr lang="es-SV" sz="4000" dirty="0">
                <a:solidFill>
                  <a:srgbClr val="55B4E9"/>
                </a:solidFill>
                <a:latin typeface="Times New Roman" panose="02020603050405020304" pitchFamily="18" charset="0"/>
                <a:cs typeface="Times New Roman" panose="02020603050405020304" pitchFamily="18" charset="0"/>
              </a:rPr>
            </a:br>
            <a:r>
              <a:rPr lang="es-SV" sz="4000" dirty="0">
                <a:solidFill>
                  <a:srgbClr val="55B4E9"/>
                </a:solidFill>
                <a:latin typeface="Times New Roman" panose="02020603050405020304" pitchFamily="18" charset="0"/>
                <a:cs typeface="Times New Roman" panose="02020603050405020304" pitchFamily="18" charset="0"/>
              </a:rPr>
              <a:t>Una cadena con marcadas inequidades</a:t>
            </a:r>
          </a:p>
        </p:txBody>
      </p:sp>
      <p:pic>
        <p:nvPicPr>
          <p:cNvPr id="3" name="Imagen 2">
            <a:extLst>
              <a:ext uri="{FF2B5EF4-FFF2-40B4-BE49-F238E27FC236}">
                <a16:creationId xmlns:a16="http://schemas.microsoft.com/office/drawing/2014/main" id="{553DB617-55E4-4D64-A60B-46E5F2BC035F}"/>
              </a:ext>
            </a:extLst>
          </p:cNvPr>
          <p:cNvPicPr>
            <a:picLocks noChangeAspect="1"/>
          </p:cNvPicPr>
          <p:nvPr/>
        </p:nvPicPr>
        <p:blipFill>
          <a:blip r:embed="rId2"/>
          <a:stretch>
            <a:fillRect/>
          </a:stretch>
        </p:blipFill>
        <p:spPr>
          <a:xfrm>
            <a:off x="1516645" y="3173985"/>
            <a:ext cx="9574716" cy="2855741"/>
          </a:xfrm>
          <a:prstGeom prst="rect">
            <a:avLst/>
          </a:prstGeom>
        </p:spPr>
      </p:pic>
    </p:spTree>
    <p:extLst>
      <p:ext uri="{BB962C8B-B14F-4D97-AF65-F5344CB8AC3E}">
        <p14:creationId xmlns:p14="http://schemas.microsoft.com/office/powerpoint/2010/main" val="73391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cxnSp>
        <p:nvCxnSpPr>
          <p:cNvPr id="124" name="Google Shape;124;p29"/>
          <p:cNvCxnSpPr/>
          <p:nvPr/>
        </p:nvCxnSpPr>
        <p:spPr>
          <a:xfrm>
            <a:off x="1870300" y="4428967"/>
            <a:ext cx="4563200" cy="0"/>
          </a:xfrm>
          <a:prstGeom prst="straightConnector1">
            <a:avLst/>
          </a:prstGeom>
          <a:noFill/>
          <a:ln w="28575" cap="flat" cmpd="sng">
            <a:solidFill>
              <a:srgbClr val="322E2F"/>
            </a:solidFill>
            <a:prstDash val="solid"/>
            <a:miter lim="800000"/>
            <a:headEnd type="none" w="sm" len="sm"/>
            <a:tailEnd type="triangle" w="med" len="med"/>
          </a:ln>
        </p:spPr>
      </p:cxnSp>
      <p:sp>
        <p:nvSpPr>
          <p:cNvPr id="125" name="Google Shape;125;p29"/>
          <p:cNvSpPr/>
          <p:nvPr/>
        </p:nvSpPr>
        <p:spPr>
          <a:xfrm>
            <a:off x="1962320" y="3857476"/>
            <a:ext cx="36304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marL="237061">
              <a:buClr>
                <a:srgbClr val="000000"/>
              </a:buClr>
              <a:buSzPts val="1100"/>
            </a:pPr>
            <a:r>
              <a:rPr lang="es" sz="1467" dirty="0">
                <a:solidFill>
                  <a:srgbClr val="000000"/>
                </a:solidFill>
                <a:latin typeface="Calibri"/>
                <a:ea typeface="Calibri"/>
                <a:cs typeface="Calibri"/>
                <a:sym typeface="Calibri"/>
              </a:rPr>
              <a:t>Los productores de café </a:t>
            </a:r>
            <a:r>
              <a:rPr lang="es" sz="1467" b="1" dirty="0">
                <a:solidFill>
                  <a:srgbClr val="000000"/>
                </a:solidFill>
                <a:latin typeface="Calibri"/>
                <a:ea typeface="Calibri"/>
                <a:cs typeface="Calibri"/>
                <a:sym typeface="Calibri"/>
              </a:rPr>
              <a:t>carecen de la infraestructura necesaria para exportar </a:t>
            </a:r>
            <a:r>
              <a:rPr lang="es" sz="1467" dirty="0">
                <a:solidFill>
                  <a:srgbClr val="000000"/>
                </a:solidFill>
                <a:latin typeface="Calibri"/>
                <a:ea typeface="Calibri"/>
                <a:cs typeface="Calibri"/>
                <a:sym typeface="Calibri"/>
              </a:rPr>
              <a:t>efectivamente su café una vez que se identifica un comprador.</a:t>
            </a:r>
            <a:endParaRPr sz="1467" dirty="0">
              <a:solidFill>
                <a:srgbClr val="000000"/>
              </a:solidFill>
              <a:latin typeface="Arial"/>
              <a:ea typeface="Arial"/>
              <a:cs typeface="Arial"/>
              <a:sym typeface="Arial"/>
            </a:endParaRPr>
          </a:p>
        </p:txBody>
      </p:sp>
      <p:sp>
        <p:nvSpPr>
          <p:cNvPr id="126" name="Google Shape;126;p29"/>
          <p:cNvSpPr/>
          <p:nvPr/>
        </p:nvSpPr>
        <p:spPr>
          <a:xfrm>
            <a:off x="6790725" y="3857477"/>
            <a:ext cx="36896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marL="237061">
              <a:buClr>
                <a:srgbClr val="000000"/>
              </a:buClr>
              <a:buSzPts val="800"/>
            </a:pPr>
            <a:r>
              <a:rPr lang="es" sz="1467">
                <a:solidFill>
                  <a:srgbClr val="000000"/>
                </a:solidFill>
                <a:latin typeface="Calibri"/>
                <a:ea typeface="Calibri"/>
                <a:cs typeface="Calibri"/>
                <a:sym typeface="Calibri"/>
              </a:rPr>
              <a:t>Las alianzas estratégicas facilitan las exportaciones y </a:t>
            </a:r>
            <a:r>
              <a:rPr lang="es" sz="1467" b="1">
                <a:solidFill>
                  <a:srgbClr val="000000"/>
                </a:solidFill>
                <a:latin typeface="Calibri"/>
                <a:ea typeface="Calibri"/>
                <a:cs typeface="Calibri"/>
                <a:sym typeface="Calibri"/>
              </a:rPr>
              <a:t>apoyan a los productores durante el proceso de exportación.</a:t>
            </a:r>
            <a:endParaRPr sz="1467" b="1">
              <a:solidFill>
                <a:srgbClr val="000000"/>
              </a:solidFill>
              <a:latin typeface="Calibri"/>
              <a:ea typeface="Calibri"/>
              <a:cs typeface="Calibri"/>
              <a:sym typeface="Calibri"/>
            </a:endParaRPr>
          </a:p>
        </p:txBody>
      </p:sp>
      <p:grpSp>
        <p:nvGrpSpPr>
          <p:cNvPr id="127" name="Google Shape;127;p29"/>
          <p:cNvGrpSpPr/>
          <p:nvPr/>
        </p:nvGrpSpPr>
        <p:grpSpPr>
          <a:xfrm>
            <a:off x="6447207" y="4181050"/>
            <a:ext cx="495900" cy="495900"/>
            <a:chOff x="8784006" y="3575465"/>
            <a:chExt cx="495900" cy="495900"/>
          </a:xfrm>
        </p:grpSpPr>
        <p:sp>
          <p:nvSpPr>
            <p:cNvPr id="128" name="Google Shape;128;p29"/>
            <p:cNvSpPr/>
            <p:nvPr/>
          </p:nvSpPr>
          <p:spPr>
            <a:xfrm>
              <a:off x="8784006" y="3575465"/>
              <a:ext cx="495900" cy="495900"/>
            </a:xfrm>
            <a:prstGeom prst="ellipse">
              <a:avLst/>
            </a:prstGeom>
            <a:solidFill>
              <a:srgbClr val="FFFFFF"/>
            </a:solidFill>
            <a:ln w="12700" cap="flat" cmpd="sng">
              <a:solidFill>
                <a:srgbClr val="322E2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sp>
          <p:nvSpPr>
            <p:cNvPr id="129" name="Google Shape;129;p29"/>
            <p:cNvSpPr/>
            <p:nvPr/>
          </p:nvSpPr>
          <p:spPr>
            <a:xfrm>
              <a:off x="8926249" y="3623727"/>
              <a:ext cx="228600" cy="399347"/>
            </a:xfrm>
            <a:custGeom>
              <a:avLst/>
              <a:gdLst/>
              <a:ahLst/>
              <a:cxnLst/>
              <a:rect l="l" t="t" r="r" b="b"/>
              <a:pathLst>
                <a:path w="68" h="149" extrusionOk="0">
                  <a:moveTo>
                    <a:pt x="8" y="148"/>
                  </a:moveTo>
                  <a:cubicBezTo>
                    <a:pt x="7" y="147"/>
                    <a:pt x="34" y="90"/>
                    <a:pt x="33" y="87"/>
                  </a:cubicBezTo>
                  <a:cubicBezTo>
                    <a:pt x="32" y="84"/>
                    <a:pt x="3" y="75"/>
                    <a:pt x="2" y="71"/>
                  </a:cubicBezTo>
                  <a:cubicBezTo>
                    <a:pt x="0" y="66"/>
                    <a:pt x="59" y="0"/>
                    <a:pt x="60" y="1"/>
                  </a:cubicBezTo>
                  <a:cubicBezTo>
                    <a:pt x="62" y="2"/>
                    <a:pt x="35" y="60"/>
                    <a:pt x="36" y="62"/>
                  </a:cubicBezTo>
                  <a:cubicBezTo>
                    <a:pt x="36" y="64"/>
                    <a:pt x="66" y="74"/>
                    <a:pt x="67" y="78"/>
                  </a:cubicBezTo>
                  <a:cubicBezTo>
                    <a:pt x="68" y="83"/>
                    <a:pt x="10" y="149"/>
                    <a:pt x="8" y="148"/>
                  </a:cubicBezTo>
                  <a:close/>
                </a:path>
              </a:pathLst>
            </a:custGeom>
            <a:solidFill>
              <a:srgbClr val="322E2F"/>
            </a:solidFill>
            <a:ln>
              <a:noFill/>
            </a:ln>
          </p:spPr>
          <p:txBody>
            <a:bodyPr spcFirstLastPara="1" wrap="square" lIns="91433" tIns="45700" rIns="91433" bIns="45700" anchor="t" anchorCtr="0">
              <a:noAutofit/>
            </a:bodyPr>
            <a:lstStyle/>
            <a:p>
              <a:pPr>
                <a:buClr>
                  <a:srgbClr val="000000"/>
                </a:buClr>
                <a:buSzPts val="1400"/>
              </a:pPr>
              <a:endParaRPr sz="1867">
                <a:solidFill>
                  <a:srgbClr val="000000"/>
                </a:solidFill>
                <a:latin typeface="Calibri"/>
                <a:ea typeface="Calibri"/>
                <a:cs typeface="Calibri"/>
                <a:sym typeface="Calibri"/>
              </a:endParaRPr>
            </a:p>
          </p:txBody>
        </p:sp>
      </p:grpSp>
      <p:cxnSp>
        <p:nvCxnSpPr>
          <p:cNvPr id="130" name="Google Shape;130;p29"/>
          <p:cNvCxnSpPr/>
          <p:nvPr/>
        </p:nvCxnSpPr>
        <p:spPr>
          <a:xfrm>
            <a:off x="1870300" y="5815867"/>
            <a:ext cx="4563200" cy="0"/>
          </a:xfrm>
          <a:prstGeom prst="straightConnector1">
            <a:avLst/>
          </a:prstGeom>
          <a:noFill/>
          <a:ln w="28575" cap="flat" cmpd="sng">
            <a:solidFill>
              <a:srgbClr val="322E2F"/>
            </a:solidFill>
            <a:prstDash val="solid"/>
            <a:miter lim="800000"/>
            <a:headEnd type="none" w="sm" len="sm"/>
            <a:tailEnd type="triangle" w="med" len="med"/>
          </a:ln>
        </p:spPr>
      </p:cxnSp>
      <p:sp>
        <p:nvSpPr>
          <p:cNvPr id="131" name="Google Shape;131;p29"/>
          <p:cNvSpPr/>
          <p:nvPr/>
        </p:nvSpPr>
        <p:spPr>
          <a:xfrm>
            <a:off x="1962320" y="5244368"/>
            <a:ext cx="36304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marL="237061">
              <a:buClr>
                <a:srgbClr val="000000"/>
              </a:buClr>
              <a:buSzPts val="1100"/>
            </a:pPr>
            <a:r>
              <a:rPr lang="es" sz="1467">
                <a:solidFill>
                  <a:srgbClr val="000000"/>
                </a:solidFill>
                <a:latin typeface="Calibri"/>
                <a:ea typeface="Calibri"/>
                <a:cs typeface="Calibri"/>
                <a:sym typeface="Calibri"/>
              </a:rPr>
              <a:t>Las prácticas comerciales tradicionales en el suministro de café de El Salvador </a:t>
            </a:r>
            <a:r>
              <a:rPr lang="es" sz="1467" b="1">
                <a:solidFill>
                  <a:srgbClr val="000000"/>
                </a:solidFill>
                <a:latin typeface="Calibri"/>
                <a:ea typeface="Calibri"/>
                <a:cs typeface="Calibri"/>
                <a:sym typeface="Calibri"/>
              </a:rPr>
              <a:t>carecen de trazabilidad y transparencia.</a:t>
            </a:r>
            <a:endParaRPr sz="1467">
              <a:solidFill>
                <a:srgbClr val="000000"/>
              </a:solidFill>
              <a:latin typeface="Calibri"/>
              <a:ea typeface="Calibri"/>
              <a:cs typeface="Calibri"/>
              <a:sym typeface="Calibri"/>
            </a:endParaRPr>
          </a:p>
        </p:txBody>
      </p:sp>
      <p:sp>
        <p:nvSpPr>
          <p:cNvPr id="132" name="Google Shape;132;p29"/>
          <p:cNvSpPr/>
          <p:nvPr/>
        </p:nvSpPr>
        <p:spPr>
          <a:xfrm>
            <a:off x="6790725" y="5244372"/>
            <a:ext cx="36896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marL="237061">
              <a:buClr>
                <a:srgbClr val="000000"/>
              </a:buClr>
              <a:buSzPts val="1100"/>
            </a:pPr>
            <a:endParaRPr sz="1467" dirty="0">
              <a:solidFill>
                <a:srgbClr val="000000"/>
              </a:solidFill>
              <a:latin typeface="Calibri"/>
              <a:ea typeface="Calibri"/>
              <a:cs typeface="Calibri"/>
              <a:sym typeface="Calibri"/>
            </a:endParaRPr>
          </a:p>
          <a:p>
            <a:pPr marL="237061">
              <a:buClr>
                <a:srgbClr val="000000"/>
              </a:buClr>
              <a:buSzPts val="800"/>
            </a:pPr>
            <a:r>
              <a:rPr lang="es" sz="1467" dirty="0">
                <a:solidFill>
                  <a:srgbClr val="000000"/>
                </a:solidFill>
                <a:latin typeface="Calibri"/>
                <a:ea typeface="Calibri"/>
                <a:cs typeface="Calibri"/>
                <a:sym typeface="Calibri"/>
              </a:rPr>
              <a:t>El modelo de “comercio directo” </a:t>
            </a:r>
            <a:r>
              <a:rPr lang="es" sz="1467" b="1" dirty="0">
                <a:solidFill>
                  <a:srgbClr val="000000"/>
                </a:solidFill>
                <a:latin typeface="Calibri"/>
                <a:ea typeface="Calibri"/>
                <a:cs typeface="Calibri"/>
                <a:sym typeface="Calibri"/>
              </a:rPr>
              <a:t>preserva la integridad de los cafés rastreables </a:t>
            </a:r>
            <a:r>
              <a:rPr lang="es" sz="1467" dirty="0">
                <a:solidFill>
                  <a:srgbClr val="000000"/>
                </a:solidFill>
                <a:latin typeface="Calibri"/>
                <a:ea typeface="Calibri"/>
                <a:cs typeface="Calibri"/>
                <a:sym typeface="Calibri"/>
              </a:rPr>
              <a:t>desde el agricultor hasta el comprador.</a:t>
            </a:r>
            <a:endParaRPr sz="1467" b="1" dirty="0">
              <a:solidFill>
                <a:srgbClr val="000000"/>
              </a:solidFill>
              <a:latin typeface="Calibri"/>
              <a:ea typeface="Calibri"/>
              <a:cs typeface="Calibri"/>
              <a:sym typeface="Calibri"/>
            </a:endParaRPr>
          </a:p>
          <a:p>
            <a:pPr marL="237061">
              <a:buClr>
                <a:srgbClr val="000000"/>
              </a:buClr>
              <a:buSzPts val="1100"/>
            </a:pPr>
            <a:endParaRPr sz="1467" dirty="0">
              <a:solidFill>
                <a:srgbClr val="000000"/>
              </a:solidFill>
              <a:latin typeface="Calibri"/>
              <a:ea typeface="Calibri"/>
              <a:cs typeface="Calibri"/>
              <a:sym typeface="Calibri"/>
            </a:endParaRPr>
          </a:p>
        </p:txBody>
      </p:sp>
      <p:cxnSp>
        <p:nvCxnSpPr>
          <p:cNvPr id="133" name="Google Shape;133;p29"/>
          <p:cNvCxnSpPr/>
          <p:nvPr/>
        </p:nvCxnSpPr>
        <p:spPr>
          <a:xfrm>
            <a:off x="1870300" y="3042067"/>
            <a:ext cx="4563200" cy="0"/>
          </a:xfrm>
          <a:prstGeom prst="straightConnector1">
            <a:avLst/>
          </a:prstGeom>
          <a:noFill/>
          <a:ln w="28575" cap="flat" cmpd="sng">
            <a:solidFill>
              <a:srgbClr val="322E2F"/>
            </a:solidFill>
            <a:prstDash val="solid"/>
            <a:miter lim="800000"/>
            <a:headEnd type="none" w="sm" len="sm"/>
            <a:tailEnd type="triangle" w="med" len="med"/>
          </a:ln>
        </p:spPr>
      </p:cxnSp>
      <p:sp>
        <p:nvSpPr>
          <p:cNvPr id="134" name="Google Shape;134;p29"/>
          <p:cNvSpPr/>
          <p:nvPr/>
        </p:nvSpPr>
        <p:spPr>
          <a:xfrm>
            <a:off x="1962320" y="2470584"/>
            <a:ext cx="36304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marL="237061">
              <a:buClr>
                <a:srgbClr val="000000"/>
              </a:buClr>
              <a:buSzPts val="1100"/>
            </a:pPr>
            <a:r>
              <a:rPr lang="es" sz="1467" dirty="0">
                <a:solidFill>
                  <a:srgbClr val="000000"/>
                </a:solidFill>
                <a:latin typeface="Calibri"/>
                <a:ea typeface="Calibri"/>
                <a:cs typeface="Calibri"/>
                <a:sym typeface="Calibri"/>
              </a:rPr>
              <a:t>Los productores de café </a:t>
            </a:r>
            <a:r>
              <a:rPr lang="es" sz="1467" b="1" dirty="0">
                <a:solidFill>
                  <a:srgbClr val="000000"/>
                </a:solidFill>
                <a:latin typeface="Calibri"/>
                <a:ea typeface="Calibri"/>
                <a:cs typeface="Calibri"/>
                <a:sym typeface="Calibri"/>
              </a:rPr>
              <a:t>no tienen acceso al mercado internacional competitivo</a:t>
            </a:r>
            <a:r>
              <a:rPr lang="es" sz="1467" dirty="0">
                <a:solidFill>
                  <a:srgbClr val="000000"/>
                </a:solidFill>
                <a:latin typeface="Calibri"/>
                <a:ea typeface="Calibri"/>
                <a:cs typeface="Calibri"/>
                <a:sym typeface="Calibri"/>
              </a:rPr>
              <a:t>, lo que suprime el potencial de ganancias.</a:t>
            </a:r>
            <a:endParaRPr sz="1467" dirty="0">
              <a:solidFill>
                <a:srgbClr val="000000"/>
              </a:solidFill>
              <a:latin typeface="Arial"/>
              <a:ea typeface="Arial"/>
              <a:cs typeface="Arial"/>
              <a:sym typeface="Arial"/>
            </a:endParaRPr>
          </a:p>
        </p:txBody>
      </p:sp>
      <p:sp>
        <p:nvSpPr>
          <p:cNvPr id="135" name="Google Shape;135;p29"/>
          <p:cNvSpPr/>
          <p:nvPr/>
        </p:nvSpPr>
        <p:spPr>
          <a:xfrm>
            <a:off x="6790725" y="2470584"/>
            <a:ext cx="36896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marL="237061">
              <a:buClr>
                <a:srgbClr val="000000"/>
              </a:buClr>
              <a:buSzPts val="1100"/>
            </a:pPr>
            <a:r>
              <a:rPr lang="es" sz="1467" dirty="0">
                <a:solidFill>
                  <a:srgbClr val="000000"/>
                </a:solidFill>
                <a:latin typeface="Calibri"/>
                <a:ea typeface="Calibri"/>
                <a:cs typeface="Calibri"/>
                <a:sym typeface="Calibri"/>
              </a:rPr>
              <a:t>Los productores </a:t>
            </a:r>
            <a:r>
              <a:rPr lang="es" sz="1467" dirty="0">
                <a:latin typeface="Calibri"/>
                <a:ea typeface="Calibri"/>
                <a:cs typeface="Calibri"/>
                <a:sym typeface="Calibri"/>
              </a:rPr>
              <a:t>aprovechan las </a:t>
            </a:r>
            <a:r>
              <a:rPr lang="es" sz="1467" dirty="0">
                <a:solidFill>
                  <a:srgbClr val="000000"/>
                </a:solidFill>
                <a:latin typeface="Calibri"/>
                <a:ea typeface="Calibri"/>
                <a:cs typeface="Calibri"/>
                <a:sym typeface="Calibri"/>
              </a:rPr>
              <a:t>oportunidades que pueden </a:t>
            </a:r>
            <a:r>
              <a:rPr lang="es" sz="1467" b="1" dirty="0">
                <a:solidFill>
                  <a:srgbClr val="000000"/>
                </a:solidFill>
                <a:latin typeface="Calibri"/>
                <a:ea typeface="Calibri"/>
                <a:cs typeface="Calibri"/>
                <a:sym typeface="Calibri"/>
              </a:rPr>
              <a:t>mejorar significativamente el potencial de ganancias </a:t>
            </a:r>
            <a:r>
              <a:rPr lang="es" sz="1467" dirty="0">
                <a:solidFill>
                  <a:srgbClr val="000000"/>
                </a:solidFill>
                <a:latin typeface="Calibri"/>
                <a:ea typeface="Calibri"/>
                <a:cs typeface="Calibri"/>
                <a:sym typeface="Calibri"/>
              </a:rPr>
              <a:t>.</a:t>
            </a:r>
            <a:endParaRPr sz="1467" dirty="0">
              <a:solidFill>
                <a:srgbClr val="000000"/>
              </a:solidFill>
              <a:latin typeface="Arial"/>
              <a:ea typeface="Arial"/>
              <a:cs typeface="Arial"/>
              <a:sym typeface="Arial"/>
            </a:endParaRPr>
          </a:p>
        </p:txBody>
      </p:sp>
      <p:sp>
        <p:nvSpPr>
          <p:cNvPr id="136" name="Google Shape;136;p29"/>
          <p:cNvSpPr/>
          <p:nvPr/>
        </p:nvSpPr>
        <p:spPr>
          <a:xfrm>
            <a:off x="1642833" y="1935533"/>
            <a:ext cx="3981200" cy="365600"/>
          </a:xfrm>
          <a:prstGeom prst="round2DiagRect">
            <a:avLst>
              <a:gd name="adj1" fmla="val 16667"/>
              <a:gd name="adj2" fmla="val 0"/>
            </a:avLst>
          </a:prstGeom>
          <a:solidFill>
            <a:srgbClr val="322E2F"/>
          </a:solidFill>
          <a:ln w="12700" cap="flat" cmpd="sng">
            <a:solidFill>
              <a:srgbClr val="818284"/>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200"/>
            </a:pPr>
            <a:r>
              <a:rPr lang="es" sz="1600" b="1">
                <a:solidFill>
                  <a:srgbClr val="FFFFFF"/>
                </a:solidFill>
                <a:latin typeface="Calibri"/>
                <a:ea typeface="Calibri"/>
                <a:cs typeface="Calibri"/>
                <a:sym typeface="Calibri"/>
              </a:rPr>
              <a:t>RETOS</a:t>
            </a:r>
            <a:endParaRPr sz="1467">
              <a:solidFill>
                <a:srgbClr val="000000"/>
              </a:solidFill>
              <a:latin typeface="Arial"/>
              <a:ea typeface="Arial"/>
              <a:cs typeface="Arial"/>
              <a:sym typeface="Arial"/>
            </a:endParaRPr>
          </a:p>
        </p:txBody>
      </p:sp>
      <p:sp>
        <p:nvSpPr>
          <p:cNvPr id="137" name="Google Shape;137;p29"/>
          <p:cNvSpPr/>
          <p:nvPr/>
        </p:nvSpPr>
        <p:spPr>
          <a:xfrm>
            <a:off x="6433700" y="1935533"/>
            <a:ext cx="4046000" cy="365600"/>
          </a:xfrm>
          <a:prstGeom prst="round2DiagRect">
            <a:avLst>
              <a:gd name="adj1" fmla="val 16667"/>
              <a:gd name="adj2" fmla="val 0"/>
            </a:avLst>
          </a:prstGeom>
          <a:solidFill>
            <a:srgbClr val="322E2F"/>
          </a:solidFill>
          <a:ln w="12700" cap="flat" cmpd="sng">
            <a:solidFill>
              <a:srgbClr val="3F3F3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200"/>
            </a:pPr>
            <a:r>
              <a:rPr lang="es" sz="1600" b="1">
                <a:solidFill>
                  <a:srgbClr val="FFFFFF"/>
                </a:solidFill>
                <a:latin typeface="Calibri"/>
                <a:ea typeface="Calibri"/>
                <a:cs typeface="Calibri"/>
                <a:sym typeface="Calibri"/>
              </a:rPr>
              <a:t>RESULTADOS </a:t>
            </a:r>
            <a:endParaRPr sz="1467">
              <a:solidFill>
                <a:srgbClr val="000000"/>
              </a:solidFill>
              <a:latin typeface="Arial"/>
              <a:ea typeface="Arial"/>
              <a:cs typeface="Arial"/>
              <a:sym typeface="Arial"/>
            </a:endParaRPr>
          </a:p>
        </p:txBody>
      </p:sp>
      <p:grpSp>
        <p:nvGrpSpPr>
          <p:cNvPr id="138" name="Google Shape;138;p29"/>
          <p:cNvGrpSpPr/>
          <p:nvPr/>
        </p:nvGrpSpPr>
        <p:grpSpPr>
          <a:xfrm>
            <a:off x="6447207" y="2794150"/>
            <a:ext cx="495900" cy="495900"/>
            <a:chOff x="8784006" y="2235247"/>
            <a:chExt cx="495900" cy="495900"/>
          </a:xfrm>
        </p:grpSpPr>
        <p:sp>
          <p:nvSpPr>
            <p:cNvPr id="139" name="Google Shape;139;p29"/>
            <p:cNvSpPr/>
            <p:nvPr/>
          </p:nvSpPr>
          <p:spPr>
            <a:xfrm>
              <a:off x="8784006" y="2235247"/>
              <a:ext cx="495900" cy="495900"/>
            </a:xfrm>
            <a:prstGeom prst="ellipse">
              <a:avLst/>
            </a:prstGeom>
            <a:solidFill>
              <a:srgbClr val="FFFFFF"/>
            </a:solidFill>
            <a:ln w="12700" cap="flat" cmpd="sng">
              <a:solidFill>
                <a:srgbClr val="322E2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sp>
          <p:nvSpPr>
            <p:cNvPr id="140" name="Google Shape;140;p29"/>
            <p:cNvSpPr/>
            <p:nvPr/>
          </p:nvSpPr>
          <p:spPr>
            <a:xfrm>
              <a:off x="8896463" y="2363637"/>
              <a:ext cx="304711" cy="274325"/>
            </a:xfrm>
            <a:custGeom>
              <a:avLst/>
              <a:gdLst/>
              <a:ahLst/>
              <a:cxnLst/>
              <a:rect l="l" t="t" r="r" b="b"/>
              <a:pathLst>
                <a:path w="5673" h="5108" extrusionOk="0">
                  <a:moveTo>
                    <a:pt x="0" y="0"/>
                  </a:moveTo>
                  <a:lnTo>
                    <a:pt x="444" y="0"/>
                  </a:lnTo>
                  <a:lnTo>
                    <a:pt x="444" y="2634"/>
                  </a:lnTo>
                  <a:lnTo>
                    <a:pt x="2231" y="1382"/>
                  </a:lnTo>
                  <a:lnTo>
                    <a:pt x="3390" y="1849"/>
                  </a:lnTo>
                  <a:lnTo>
                    <a:pt x="4668" y="821"/>
                  </a:lnTo>
                  <a:lnTo>
                    <a:pt x="4346" y="425"/>
                  </a:lnTo>
                  <a:lnTo>
                    <a:pt x="5508" y="446"/>
                  </a:lnTo>
                  <a:lnTo>
                    <a:pt x="5293" y="1589"/>
                  </a:lnTo>
                  <a:lnTo>
                    <a:pt x="4976" y="1200"/>
                  </a:lnTo>
                  <a:lnTo>
                    <a:pt x="3474" y="2410"/>
                  </a:lnTo>
                  <a:lnTo>
                    <a:pt x="2295" y="1937"/>
                  </a:lnTo>
                  <a:lnTo>
                    <a:pt x="444" y="3233"/>
                  </a:lnTo>
                  <a:lnTo>
                    <a:pt x="444" y="4664"/>
                  </a:lnTo>
                  <a:lnTo>
                    <a:pt x="868" y="4664"/>
                  </a:lnTo>
                  <a:lnTo>
                    <a:pt x="868" y="3123"/>
                  </a:lnTo>
                  <a:lnTo>
                    <a:pt x="1455" y="2712"/>
                  </a:lnTo>
                  <a:lnTo>
                    <a:pt x="1455" y="4664"/>
                  </a:lnTo>
                  <a:lnTo>
                    <a:pt x="2032" y="4664"/>
                  </a:lnTo>
                  <a:lnTo>
                    <a:pt x="2032" y="2307"/>
                  </a:lnTo>
                  <a:lnTo>
                    <a:pt x="2314" y="2109"/>
                  </a:lnTo>
                  <a:lnTo>
                    <a:pt x="2619" y="2233"/>
                  </a:lnTo>
                  <a:lnTo>
                    <a:pt x="2619" y="4664"/>
                  </a:lnTo>
                  <a:lnTo>
                    <a:pt x="3196" y="4664"/>
                  </a:lnTo>
                  <a:lnTo>
                    <a:pt x="3196" y="2465"/>
                  </a:lnTo>
                  <a:lnTo>
                    <a:pt x="3500" y="2588"/>
                  </a:lnTo>
                  <a:lnTo>
                    <a:pt x="3783" y="2359"/>
                  </a:lnTo>
                  <a:lnTo>
                    <a:pt x="3783" y="4664"/>
                  </a:lnTo>
                  <a:lnTo>
                    <a:pt x="4359" y="4664"/>
                  </a:lnTo>
                  <a:lnTo>
                    <a:pt x="4359" y="1894"/>
                  </a:lnTo>
                  <a:lnTo>
                    <a:pt x="4947" y="1422"/>
                  </a:lnTo>
                  <a:lnTo>
                    <a:pt x="4947" y="4664"/>
                  </a:lnTo>
                  <a:lnTo>
                    <a:pt x="5673" y="4664"/>
                  </a:lnTo>
                  <a:lnTo>
                    <a:pt x="5673" y="5108"/>
                  </a:lnTo>
                  <a:lnTo>
                    <a:pt x="222" y="5108"/>
                  </a:lnTo>
                  <a:lnTo>
                    <a:pt x="177" y="5105"/>
                  </a:lnTo>
                  <a:lnTo>
                    <a:pt x="136" y="5091"/>
                  </a:lnTo>
                  <a:lnTo>
                    <a:pt x="98" y="5070"/>
                  </a:lnTo>
                  <a:lnTo>
                    <a:pt x="65" y="5044"/>
                  </a:lnTo>
                  <a:lnTo>
                    <a:pt x="38" y="5010"/>
                  </a:lnTo>
                  <a:lnTo>
                    <a:pt x="17" y="4972"/>
                  </a:lnTo>
                  <a:lnTo>
                    <a:pt x="5" y="4931"/>
                  </a:lnTo>
                  <a:lnTo>
                    <a:pt x="0" y="4886"/>
                  </a:lnTo>
                  <a:lnTo>
                    <a:pt x="0" y="0"/>
                  </a:lnTo>
                  <a:close/>
                </a:path>
              </a:pathLst>
            </a:custGeom>
            <a:solidFill>
              <a:srgbClr val="322E2F"/>
            </a:solidFill>
            <a:ln>
              <a:noFill/>
            </a:ln>
          </p:spPr>
          <p:txBody>
            <a:bodyPr spcFirstLastPara="1" wrap="square" lIns="91433" tIns="45700" rIns="91433" bIns="45700" anchor="t" anchorCtr="0">
              <a:noAutofit/>
            </a:bodyPr>
            <a:lstStyle/>
            <a:p>
              <a:pPr>
                <a:buClr>
                  <a:srgbClr val="000000"/>
                </a:buClr>
                <a:buSzPts val="1400"/>
              </a:pPr>
              <a:endParaRPr sz="1867">
                <a:solidFill>
                  <a:srgbClr val="000000"/>
                </a:solidFill>
                <a:latin typeface="Calibri"/>
                <a:ea typeface="Calibri"/>
                <a:cs typeface="Calibri"/>
                <a:sym typeface="Calibri"/>
              </a:endParaRPr>
            </a:p>
          </p:txBody>
        </p:sp>
      </p:grpSp>
      <p:grpSp>
        <p:nvGrpSpPr>
          <p:cNvPr id="141" name="Google Shape;141;p29"/>
          <p:cNvGrpSpPr/>
          <p:nvPr/>
        </p:nvGrpSpPr>
        <p:grpSpPr>
          <a:xfrm>
            <a:off x="1642818" y="2794150"/>
            <a:ext cx="495900" cy="495900"/>
            <a:chOff x="220418" y="2235247"/>
            <a:chExt cx="495900" cy="495900"/>
          </a:xfrm>
        </p:grpSpPr>
        <p:sp>
          <p:nvSpPr>
            <p:cNvPr id="142" name="Google Shape;142;p29"/>
            <p:cNvSpPr/>
            <p:nvPr/>
          </p:nvSpPr>
          <p:spPr>
            <a:xfrm>
              <a:off x="220418" y="2235247"/>
              <a:ext cx="495900" cy="495900"/>
            </a:xfrm>
            <a:prstGeom prst="ellipse">
              <a:avLst/>
            </a:prstGeom>
            <a:solidFill>
              <a:srgbClr val="FFFFFF"/>
            </a:solidFill>
            <a:ln w="12700" cap="flat" cmpd="sng">
              <a:solidFill>
                <a:srgbClr val="322E2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43" name="Google Shape;143;p29" descr="https://d30y9cdsu7xlg0.cloudfront.net/png/11788-200.png"/>
            <p:cNvPicPr preferRelativeResize="0"/>
            <p:nvPr/>
          </p:nvPicPr>
          <p:blipFill rotWithShape="1">
            <a:blip r:embed="rId3">
              <a:alphaModFix/>
            </a:blip>
            <a:srcRect/>
            <a:stretch/>
          </p:blipFill>
          <p:spPr>
            <a:xfrm>
              <a:off x="339423" y="2316320"/>
              <a:ext cx="333719" cy="333719"/>
            </a:xfrm>
            <a:prstGeom prst="rect">
              <a:avLst/>
            </a:prstGeom>
            <a:noFill/>
            <a:ln>
              <a:noFill/>
            </a:ln>
          </p:spPr>
        </p:pic>
      </p:grpSp>
      <p:grpSp>
        <p:nvGrpSpPr>
          <p:cNvPr id="144" name="Google Shape;144;p29"/>
          <p:cNvGrpSpPr/>
          <p:nvPr/>
        </p:nvGrpSpPr>
        <p:grpSpPr>
          <a:xfrm>
            <a:off x="1647447" y="4181049"/>
            <a:ext cx="496000" cy="496000"/>
            <a:chOff x="168785" y="2678587"/>
            <a:chExt cx="372000" cy="372000"/>
          </a:xfrm>
        </p:grpSpPr>
        <p:sp>
          <p:nvSpPr>
            <p:cNvPr id="145" name="Google Shape;145;p29"/>
            <p:cNvSpPr/>
            <p:nvPr/>
          </p:nvSpPr>
          <p:spPr>
            <a:xfrm>
              <a:off x="168785" y="2678587"/>
              <a:ext cx="372000" cy="372000"/>
            </a:xfrm>
            <a:prstGeom prst="ellipse">
              <a:avLst/>
            </a:prstGeom>
            <a:solidFill>
              <a:srgbClr val="FFFFFF"/>
            </a:solidFill>
            <a:ln w="12700" cap="flat" cmpd="sng">
              <a:solidFill>
                <a:srgbClr val="322E2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46" name="Google Shape;146;p29"/>
            <p:cNvPicPr preferRelativeResize="0"/>
            <p:nvPr/>
          </p:nvPicPr>
          <p:blipFill rotWithShape="1">
            <a:blip r:embed="rId4">
              <a:alphaModFix/>
            </a:blip>
            <a:srcRect/>
            <a:stretch/>
          </p:blipFill>
          <p:spPr>
            <a:xfrm>
              <a:off x="213025" y="2722875"/>
              <a:ext cx="283450" cy="283450"/>
            </a:xfrm>
            <a:prstGeom prst="rect">
              <a:avLst/>
            </a:prstGeom>
            <a:noFill/>
            <a:ln>
              <a:noFill/>
            </a:ln>
          </p:spPr>
        </p:pic>
      </p:grpSp>
      <p:grpSp>
        <p:nvGrpSpPr>
          <p:cNvPr id="147" name="Google Shape;147;p29"/>
          <p:cNvGrpSpPr/>
          <p:nvPr/>
        </p:nvGrpSpPr>
        <p:grpSpPr>
          <a:xfrm>
            <a:off x="1647447" y="5567949"/>
            <a:ext cx="496000" cy="496000"/>
            <a:chOff x="168785" y="3718762"/>
            <a:chExt cx="372000" cy="372000"/>
          </a:xfrm>
        </p:grpSpPr>
        <p:sp>
          <p:nvSpPr>
            <p:cNvPr id="148" name="Google Shape;148;p29"/>
            <p:cNvSpPr/>
            <p:nvPr/>
          </p:nvSpPr>
          <p:spPr>
            <a:xfrm>
              <a:off x="168785" y="3718762"/>
              <a:ext cx="372000" cy="372000"/>
            </a:xfrm>
            <a:prstGeom prst="ellipse">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49" name="Google Shape;149;p29"/>
            <p:cNvPicPr preferRelativeResize="0"/>
            <p:nvPr/>
          </p:nvPicPr>
          <p:blipFill rotWithShape="1">
            <a:blip r:embed="rId5">
              <a:alphaModFix/>
            </a:blip>
            <a:srcRect/>
            <a:stretch/>
          </p:blipFill>
          <p:spPr>
            <a:xfrm>
              <a:off x="217638" y="3767738"/>
              <a:ext cx="274200" cy="274200"/>
            </a:xfrm>
            <a:prstGeom prst="rect">
              <a:avLst/>
            </a:prstGeom>
            <a:noFill/>
            <a:ln>
              <a:noFill/>
            </a:ln>
          </p:spPr>
        </p:pic>
      </p:grpSp>
      <p:grpSp>
        <p:nvGrpSpPr>
          <p:cNvPr id="150" name="Google Shape;150;p29"/>
          <p:cNvGrpSpPr/>
          <p:nvPr/>
        </p:nvGrpSpPr>
        <p:grpSpPr>
          <a:xfrm>
            <a:off x="6447207" y="5568116"/>
            <a:ext cx="496000" cy="496000"/>
            <a:chOff x="6588005" y="3718887"/>
            <a:chExt cx="372000" cy="372000"/>
          </a:xfrm>
        </p:grpSpPr>
        <p:sp>
          <p:nvSpPr>
            <p:cNvPr id="151" name="Google Shape;151;p29"/>
            <p:cNvSpPr/>
            <p:nvPr/>
          </p:nvSpPr>
          <p:spPr>
            <a:xfrm>
              <a:off x="6588005" y="3718887"/>
              <a:ext cx="372000" cy="372000"/>
            </a:xfrm>
            <a:prstGeom prst="ellipse">
              <a:avLst/>
            </a:prstGeom>
            <a:solidFill>
              <a:srgbClr val="FFFFFF"/>
            </a:solidFill>
            <a:ln w="12700" cap="flat" cmpd="sng">
              <a:solidFill>
                <a:srgbClr val="322E2F"/>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52" name="Google Shape;152;p29"/>
            <p:cNvPicPr preferRelativeResize="0"/>
            <p:nvPr/>
          </p:nvPicPr>
          <p:blipFill rotWithShape="1">
            <a:blip r:embed="rId6">
              <a:alphaModFix/>
            </a:blip>
            <a:srcRect/>
            <a:stretch/>
          </p:blipFill>
          <p:spPr>
            <a:xfrm>
              <a:off x="6649523" y="3767738"/>
              <a:ext cx="274200" cy="274200"/>
            </a:xfrm>
            <a:prstGeom prst="rect">
              <a:avLst/>
            </a:prstGeom>
            <a:noFill/>
            <a:ln>
              <a:noFill/>
            </a:ln>
          </p:spPr>
        </p:pic>
      </p:grpSp>
      <p:sp>
        <p:nvSpPr>
          <p:cNvPr id="153" name="Google Shape;153;p29"/>
          <p:cNvSpPr/>
          <p:nvPr/>
        </p:nvSpPr>
        <p:spPr>
          <a:xfrm>
            <a:off x="1097271" y="408008"/>
            <a:ext cx="9747200" cy="1007676"/>
          </a:xfrm>
          <a:prstGeom prst="rect">
            <a:avLst/>
          </a:prstGeom>
          <a:noFill/>
          <a:ln>
            <a:noFill/>
          </a:ln>
        </p:spPr>
        <p:txBody>
          <a:bodyPr spcFirstLastPara="1" wrap="square" lIns="91433" tIns="45700" rIns="91433" bIns="45700" anchor="t" anchorCtr="0">
            <a:noAutofit/>
          </a:bodyPr>
          <a:lstStyle/>
          <a:p>
            <a:pPr algn="ctr">
              <a:lnSpc>
                <a:spcPct val="80000"/>
              </a:lnSpc>
              <a:buClr>
                <a:srgbClr val="000000"/>
              </a:buClr>
              <a:buSzPts val="1100"/>
            </a:pPr>
            <a:r>
              <a:rPr lang="es" sz="3200" b="1" dirty="0">
                <a:solidFill>
                  <a:srgbClr val="55B4E9"/>
                </a:solidFill>
                <a:latin typeface="Times New Roman" panose="02020603050405020304" pitchFamily="18" charset="0"/>
                <a:ea typeface="+mj-ea"/>
                <a:cs typeface="Times New Roman" panose="02020603050405020304" pitchFamily="18" charset="0"/>
                <a:sym typeface="Calibri"/>
              </a:rPr>
              <a:t>Desafíos clave en el sector cafetalero de El Salvador para apoyar y empoderar a los productores .</a:t>
            </a:r>
            <a:endParaRPr sz="3200" b="1" dirty="0">
              <a:solidFill>
                <a:srgbClr val="55B4E9"/>
              </a:solidFill>
              <a:latin typeface="Times New Roman" panose="02020603050405020304" pitchFamily="18" charset="0"/>
              <a:ea typeface="+mj-ea"/>
              <a:cs typeface="Times New Roman" panose="02020603050405020304" pitchFamily="18" charset="0"/>
              <a:sym typeface="Calibri"/>
            </a:endParaRPr>
          </a:p>
        </p:txBody>
      </p:sp>
    </p:spTree>
    <p:extLst>
      <p:ext uri="{BB962C8B-B14F-4D97-AF65-F5344CB8AC3E}">
        <p14:creationId xmlns:p14="http://schemas.microsoft.com/office/powerpoint/2010/main" val="1626192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A18B-37DA-E691-8273-C681D1E80ECC}"/>
            </a:ext>
          </a:extLst>
        </p:cNvPr>
        <p:cNvGrpSpPr/>
        <p:nvPr/>
      </p:nvGrpSpPr>
      <p:grpSpPr>
        <a:xfrm>
          <a:off x="0" y="0"/>
          <a:ext cx="0" cy="0"/>
          <a:chOff x="0" y="0"/>
          <a:chExt cx="0" cy="0"/>
        </a:xfrm>
      </p:grpSpPr>
      <p:sp>
        <p:nvSpPr>
          <p:cNvPr id="4" name="Marcador de número de diapositiva 3" hidden="1">
            <a:extLst>
              <a:ext uri="{FF2B5EF4-FFF2-40B4-BE49-F238E27FC236}">
                <a16:creationId xmlns:a16="http://schemas.microsoft.com/office/drawing/2014/main" id="{572D7766-78D5-F12F-86F1-ACE83D7316A7}"/>
              </a:ext>
            </a:extLst>
          </p:cNvPr>
          <p:cNvSpPr>
            <a:spLocks noGrp="1"/>
          </p:cNvSpPr>
          <p:nvPr>
            <p:ph type="sldNum" sz="quarter" idx="4294967295"/>
          </p:nvPr>
        </p:nvSpPr>
        <p:spPr>
          <a:xfrm>
            <a:off x="11517880" y="6321435"/>
            <a:ext cx="674119" cy="365125"/>
          </a:xfrm>
        </p:spPr>
        <p:txBody>
          <a:bodyPr vert="horz" lIns="91440" tIns="45720" rIns="91440" bIns="45720" rtlCol="0" anchor="ctr">
            <a:normAutofit/>
          </a:bodyPr>
          <a:lstStyle/>
          <a:p>
            <a:pPr>
              <a:spcAft>
                <a:spcPts val="600"/>
              </a:spcAft>
            </a:pPr>
            <a:fld id="{AAC8BD42-323A-4949-A8CE-01CEE144D48E}" type="slidenum">
              <a:rPr lang="en-US" smtClean="0"/>
              <a:pPr>
                <a:spcAft>
                  <a:spcPts val="600"/>
                </a:spcAft>
              </a:pPr>
              <a:t>14</a:t>
            </a:fld>
            <a:endParaRPr lang="en-US"/>
          </a:p>
        </p:txBody>
      </p:sp>
      <p:pic>
        <p:nvPicPr>
          <p:cNvPr id="5" name="Marcador de posición de imagen 5" descr="Vista desde lo alto de una montaña&#10;&#10;Descripción generada automáticamente">
            <a:extLst>
              <a:ext uri="{FF2B5EF4-FFF2-40B4-BE49-F238E27FC236}">
                <a16:creationId xmlns:a16="http://schemas.microsoft.com/office/drawing/2014/main" id="{81179CEE-F354-B6C9-3288-CBC09F5BB4DD}"/>
              </a:ext>
            </a:extLst>
          </p:cNvPr>
          <p:cNvPicPr>
            <a:picLocks noGrp="1" noChangeAspect="1"/>
          </p:cNvPicPr>
          <p:nvPr>
            <p:ph type="pic" sz="quarter" idx="10"/>
          </p:nvPr>
        </p:nvPicPr>
        <p:blipFill rotWithShape="1">
          <a:blip r:embed="rId3"/>
          <a:srcRect l="43" t="27891" r="43" b="5573"/>
          <a:stretch>
            <a:fillRect/>
          </a:stretch>
        </p:blipFill>
        <p:spPr>
          <a:xfrm>
            <a:off x="0" y="2294919"/>
            <a:ext cx="12192000" cy="4563081"/>
          </a:xfrm>
          <a:prstGeom prst="rect">
            <a:avLst/>
          </a:prstGeom>
        </p:spPr>
      </p:pic>
      <p:sp>
        <p:nvSpPr>
          <p:cNvPr id="6" name="Marcador de texto 10">
            <a:extLst>
              <a:ext uri="{FF2B5EF4-FFF2-40B4-BE49-F238E27FC236}">
                <a16:creationId xmlns:a16="http://schemas.microsoft.com/office/drawing/2014/main" id="{70953267-04C6-ABDE-A9ED-43D5A74CD7FB}"/>
              </a:ext>
            </a:extLst>
          </p:cNvPr>
          <p:cNvSpPr txBox="1">
            <a:spLocks/>
          </p:cNvSpPr>
          <p:nvPr/>
        </p:nvSpPr>
        <p:spPr>
          <a:xfrm>
            <a:off x="161027" y="6532563"/>
            <a:ext cx="5417547" cy="179322"/>
          </a:xfrm>
          <a:prstGeom prst="rect">
            <a:avLst/>
          </a:prstGeom>
        </p:spPr>
        <p:txBody>
          <a:bodyPr vert="horz" lIns="0" tIns="0" rIns="0" bIns="0" rtlCol="0" anchor="b">
            <a:normAutofit/>
          </a:bodyPr>
          <a:lstStyle>
            <a:lvl1pPr marL="0" indent="0" algn="l" defTabSz="685800" rtl="0" eaLnBrk="1" latinLnBrk="0" hangingPunct="1">
              <a:lnSpc>
                <a:spcPct val="90000"/>
              </a:lnSpc>
              <a:spcBef>
                <a:spcPts val="750"/>
              </a:spcBef>
              <a:buFont typeface="Arial" panose="020B0604020202020204" pitchFamily="34" charset="0"/>
              <a:buNone/>
              <a:defRPr sz="1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419">
                <a:solidFill>
                  <a:schemeClr val="bg1"/>
                </a:solidFill>
              </a:rPr>
              <a:t>Fotografía de Eduardo Lovo para CRS</a:t>
            </a:r>
            <a:endParaRPr lang="es-419" dirty="0">
              <a:solidFill>
                <a:schemeClr val="bg1"/>
              </a:solidFill>
            </a:endParaRPr>
          </a:p>
        </p:txBody>
      </p:sp>
      <p:sp>
        <p:nvSpPr>
          <p:cNvPr id="7" name="Rectángulo 6">
            <a:extLst>
              <a:ext uri="{FF2B5EF4-FFF2-40B4-BE49-F238E27FC236}">
                <a16:creationId xmlns:a16="http://schemas.microsoft.com/office/drawing/2014/main" id="{F11B1C1E-8E15-62A3-DB69-9F8BB2ABC4AA}"/>
              </a:ext>
            </a:extLst>
          </p:cNvPr>
          <p:cNvSpPr/>
          <p:nvPr/>
        </p:nvSpPr>
        <p:spPr>
          <a:xfrm>
            <a:off x="915889" y="2294919"/>
            <a:ext cx="10360217" cy="1321731"/>
          </a:xfrm>
          <a:prstGeom prst="rect">
            <a:avLst/>
          </a:prstGeom>
          <a:solidFill>
            <a:srgbClr val="00A2C7">
              <a:alpha val="798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8" name="Marcador de contenido 2">
            <a:extLst>
              <a:ext uri="{FF2B5EF4-FFF2-40B4-BE49-F238E27FC236}">
                <a16:creationId xmlns:a16="http://schemas.microsoft.com/office/drawing/2014/main" id="{64EF2695-FCD4-A69C-59B8-2F6AC1608DE3}"/>
              </a:ext>
            </a:extLst>
          </p:cNvPr>
          <p:cNvSpPr txBox="1">
            <a:spLocks/>
          </p:cNvSpPr>
          <p:nvPr/>
        </p:nvSpPr>
        <p:spPr>
          <a:xfrm>
            <a:off x="1196056" y="2418175"/>
            <a:ext cx="9799884" cy="1131191"/>
          </a:xfrm>
          <a:prstGeom prst="rect">
            <a:avLst/>
          </a:prstGeom>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SV" sz="2200" dirty="0">
                <a:solidFill>
                  <a:schemeClr val="bg1"/>
                </a:solidFill>
              </a:rPr>
              <a:t>Enfoque en protección y restauración de las cuencas hidrográficas que proporcionan agua a las comunidades rurales y urbanas, a través de </a:t>
            </a:r>
            <a:r>
              <a:rPr lang="es-SV" sz="2200" b="1" dirty="0">
                <a:solidFill>
                  <a:schemeClr val="bg1"/>
                </a:solidFill>
              </a:rPr>
              <a:t>agricultura regenerativa </a:t>
            </a:r>
            <a:r>
              <a:rPr lang="es-SV" sz="2200" dirty="0">
                <a:solidFill>
                  <a:schemeClr val="bg1"/>
                </a:solidFill>
              </a:rPr>
              <a:t>y </a:t>
            </a:r>
            <a:r>
              <a:rPr lang="es-SV" sz="2200" b="1" dirty="0">
                <a:solidFill>
                  <a:schemeClr val="bg1"/>
                </a:solidFill>
              </a:rPr>
              <a:t>accesos a mercados diferenciados </a:t>
            </a:r>
            <a:r>
              <a:rPr lang="es-SV" sz="2200" dirty="0">
                <a:solidFill>
                  <a:schemeClr val="bg1"/>
                </a:solidFill>
              </a:rPr>
              <a:t>para productores agrícolas de diversas escalas.</a:t>
            </a:r>
          </a:p>
        </p:txBody>
      </p:sp>
      <p:pic>
        <p:nvPicPr>
          <p:cNvPr id="9" name="Imagen 8" descr="Logotipo&#10;&#10;Descripción generada automáticamente">
            <a:extLst>
              <a:ext uri="{FF2B5EF4-FFF2-40B4-BE49-F238E27FC236}">
                <a16:creationId xmlns:a16="http://schemas.microsoft.com/office/drawing/2014/main" id="{7EFE834D-83B1-7D19-D098-8FE7D1E94A91}"/>
              </a:ext>
            </a:extLst>
          </p:cNvPr>
          <p:cNvPicPr>
            <a:picLocks noChangeAspect="1"/>
          </p:cNvPicPr>
          <p:nvPr/>
        </p:nvPicPr>
        <p:blipFill>
          <a:blip r:embed="rId4"/>
          <a:stretch>
            <a:fillRect/>
          </a:stretch>
        </p:blipFill>
        <p:spPr>
          <a:xfrm>
            <a:off x="3176382" y="670294"/>
            <a:ext cx="5839230" cy="1181632"/>
          </a:xfrm>
          <a:prstGeom prst="rect">
            <a:avLst/>
          </a:prstGeom>
        </p:spPr>
      </p:pic>
    </p:spTree>
    <p:extLst>
      <p:ext uri="{BB962C8B-B14F-4D97-AF65-F5344CB8AC3E}">
        <p14:creationId xmlns:p14="http://schemas.microsoft.com/office/powerpoint/2010/main" val="151460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A219-5AD3-253C-3B22-EA246BADE618}"/>
            </a:ext>
          </a:extLst>
        </p:cNvPr>
        <p:cNvGrpSpPr/>
        <p:nvPr/>
      </p:nvGrpSpPr>
      <p:grpSpPr>
        <a:xfrm>
          <a:off x="0" y="0"/>
          <a:ext cx="0" cy="0"/>
          <a:chOff x="0" y="0"/>
          <a:chExt cx="0" cy="0"/>
        </a:xfrm>
      </p:grpSpPr>
      <p:sp>
        <p:nvSpPr>
          <p:cNvPr id="4" name="Marcador de número de diapositiva 3" hidden="1">
            <a:extLst>
              <a:ext uri="{FF2B5EF4-FFF2-40B4-BE49-F238E27FC236}">
                <a16:creationId xmlns:a16="http://schemas.microsoft.com/office/drawing/2014/main" id="{571A4EF0-D38C-BC95-B405-B3FAE8ABD281}"/>
              </a:ext>
            </a:extLst>
          </p:cNvPr>
          <p:cNvSpPr>
            <a:spLocks noGrp="1"/>
          </p:cNvSpPr>
          <p:nvPr>
            <p:ph type="sldNum" sz="quarter" idx="10"/>
          </p:nvPr>
        </p:nvSpPr>
        <p:spPr/>
        <p:txBody>
          <a:bodyPr vert="horz" lIns="91440" tIns="45720" rIns="91440" bIns="45720" rtlCol="0" anchor="ctr">
            <a:normAutofit/>
          </a:bodyPr>
          <a:lstStyle/>
          <a:p>
            <a:pPr>
              <a:spcAft>
                <a:spcPts val="600"/>
              </a:spcAft>
            </a:pPr>
            <a:fld id="{AAC8BD42-323A-4949-A8CE-01CEE144D48E}" type="slidenum">
              <a:rPr lang="en-US" smtClean="0"/>
              <a:pPr>
                <a:spcAft>
                  <a:spcPts val="600"/>
                </a:spcAft>
              </a:pPr>
              <a:t>15</a:t>
            </a:fld>
            <a:endParaRPr lang="en-US"/>
          </a:p>
        </p:txBody>
      </p:sp>
      <p:sp>
        <p:nvSpPr>
          <p:cNvPr id="2" name="Title 1">
            <a:extLst>
              <a:ext uri="{FF2B5EF4-FFF2-40B4-BE49-F238E27FC236}">
                <a16:creationId xmlns:a16="http://schemas.microsoft.com/office/drawing/2014/main" id="{AF33D3BB-7906-E642-5FFC-A0EBBEE4DE2A}"/>
              </a:ext>
            </a:extLst>
          </p:cNvPr>
          <p:cNvSpPr txBox="1">
            <a:spLocks/>
          </p:cNvSpPr>
          <p:nvPr/>
        </p:nvSpPr>
        <p:spPr>
          <a:xfrm>
            <a:off x="1073602" y="747950"/>
            <a:ext cx="6764111" cy="1017107"/>
          </a:xfrm>
          <a:prstGeom prst="rect">
            <a:avLst/>
          </a:prstGeom>
        </p:spPr>
        <p:txBody>
          <a:bodyPr/>
          <a:lstStyle>
            <a:lvl1pPr algn="l" defTabSz="685800" rtl="0" eaLnBrk="1" latinLnBrk="0" hangingPunct="1">
              <a:lnSpc>
                <a:spcPct val="90000"/>
              </a:lnSpc>
              <a:spcBef>
                <a:spcPct val="0"/>
              </a:spcBef>
              <a:buNone/>
              <a:defRPr sz="3600" b="1" kern="1200">
                <a:solidFill>
                  <a:schemeClr val="tx2"/>
                </a:solidFill>
                <a:latin typeface="+mj-lt"/>
                <a:ea typeface="+mj-ea"/>
                <a:cs typeface="+mj-cs"/>
              </a:defRPr>
            </a:lvl1pPr>
          </a:lstStyle>
          <a:p>
            <a:pPr algn="ctr" defTabSz="914400">
              <a:lnSpc>
                <a:spcPct val="80000"/>
              </a:lnSpc>
            </a:pPr>
            <a:r>
              <a:rPr lang="es-SV" sz="4000" dirty="0">
                <a:solidFill>
                  <a:srgbClr val="55B4E9"/>
                </a:solidFill>
                <a:latin typeface="Times New Roman" panose="02020603050405020304" pitchFamily="18" charset="0"/>
                <a:cs typeface="Times New Roman" panose="02020603050405020304" pitchFamily="18" charset="0"/>
              </a:rPr>
              <a:t>Objetivos estratégicos</a:t>
            </a:r>
          </a:p>
        </p:txBody>
      </p:sp>
      <p:sp>
        <p:nvSpPr>
          <p:cNvPr id="3" name="CuadroTexto 2">
            <a:extLst>
              <a:ext uri="{FF2B5EF4-FFF2-40B4-BE49-F238E27FC236}">
                <a16:creationId xmlns:a16="http://schemas.microsoft.com/office/drawing/2014/main" id="{6D596D41-56E2-B890-0190-926188BE0565}"/>
              </a:ext>
            </a:extLst>
          </p:cNvPr>
          <p:cNvSpPr txBox="1"/>
          <p:nvPr/>
        </p:nvSpPr>
        <p:spPr>
          <a:xfrm>
            <a:off x="2042919" y="3244025"/>
            <a:ext cx="4874287" cy="923330"/>
          </a:xfrm>
          <a:prstGeom prst="rect">
            <a:avLst/>
          </a:prstGeom>
          <a:noFill/>
        </p:spPr>
        <p:txBody>
          <a:bodyPr wrap="square">
            <a:spAutoFit/>
          </a:bodyPr>
          <a:lstStyle/>
          <a:p>
            <a:r>
              <a:rPr lang="es-SV" b="1" i="1" dirty="0">
                <a:effectLst/>
                <a:ea typeface="Times New Roman" panose="02020603050405020304" pitchFamily="18" charset="0"/>
                <a:cs typeface="Arial" panose="020B0604020202020204" pitchFamily="34" charset="0"/>
              </a:rPr>
              <a:t>Fortalecer alianzas para escalar </a:t>
            </a:r>
            <a:r>
              <a:rPr lang="es-SV" dirty="0">
                <a:effectLst/>
                <a:ea typeface="Times New Roman" panose="02020603050405020304" pitchFamily="18" charset="0"/>
                <a:cs typeface="Arial" panose="020B0604020202020204" pitchFamily="34" charset="0"/>
              </a:rPr>
              <a:t>el modelo Blue Harvest y RENACER, mejorando capacidades y sostenibilidad de las fincas cafetaleras.</a:t>
            </a:r>
            <a:endParaRPr lang="es-SV"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7" name="Imagen 6">
            <a:extLst>
              <a:ext uri="{FF2B5EF4-FFF2-40B4-BE49-F238E27FC236}">
                <a16:creationId xmlns:a16="http://schemas.microsoft.com/office/drawing/2014/main" id="{BFE00057-D20A-4455-288F-A89745D1B199}"/>
              </a:ext>
            </a:extLst>
          </p:cNvPr>
          <p:cNvPicPr>
            <a:picLocks noChangeAspect="1"/>
          </p:cNvPicPr>
          <p:nvPr/>
        </p:nvPicPr>
        <p:blipFill>
          <a:blip r:embed="rId3"/>
          <a:stretch>
            <a:fillRect/>
          </a:stretch>
        </p:blipFill>
        <p:spPr>
          <a:xfrm>
            <a:off x="7938016" y="-1"/>
            <a:ext cx="4253983" cy="6871877"/>
          </a:xfrm>
          <a:prstGeom prst="rect">
            <a:avLst/>
          </a:prstGeom>
        </p:spPr>
      </p:pic>
      <p:pic>
        <p:nvPicPr>
          <p:cNvPr id="8" name="Imagen 7">
            <a:extLst>
              <a:ext uri="{FF2B5EF4-FFF2-40B4-BE49-F238E27FC236}">
                <a16:creationId xmlns:a16="http://schemas.microsoft.com/office/drawing/2014/main" id="{267C43CA-4511-C1B6-4A91-478A680013D8}"/>
              </a:ext>
            </a:extLst>
          </p:cNvPr>
          <p:cNvPicPr>
            <a:picLocks noChangeAspect="1"/>
          </p:cNvPicPr>
          <p:nvPr/>
        </p:nvPicPr>
        <p:blipFill>
          <a:blip r:embed="rId4"/>
          <a:stretch>
            <a:fillRect/>
          </a:stretch>
        </p:blipFill>
        <p:spPr>
          <a:xfrm>
            <a:off x="975361" y="1964428"/>
            <a:ext cx="901700" cy="901700"/>
          </a:xfrm>
          <a:prstGeom prst="rect">
            <a:avLst/>
          </a:prstGeom>
        </p:spPr>
      </p:pic>
      <p:pic>
        <p:nvPicPr>
          <p:cNvPr id="9" name="Imagen 8">
            <a:extLst>
              <a:ext uri="{FF2B5EF4-FFF2-40B4-BE49-F238E27FC236}">
                <a16:creationId xmlns:a16="http://schemas.microsoft.com/office/drawing/2014/main" id="{899C94A4-33CA-56AE-6E84-B1A3AFE65E97}"/>
              </a:ext>
            </a:extLst>
          </p:cNvPr>
          <p:cNvPicPr>
            <a:picLocks noChangeAspect="1"/>
          </p:cNvPicPr>
          <p:nvPr/>
        </p:nvPicPr>
        <p:blipFill>
          <a:blip r:embed="rId5"/>
          <a:stretch>
            <a:fillRect/>
          </a:stretch>
        </p:blipFill>
        <p:spPr>
          <a:xfrm>
            <a:off x="1115061" y="4698691"/>
            <a:ext cx="762000" cy="762000"/>
          </a:xfrm>
          <a:prstGeom prst="rect">
            <a:avLst/>
          </a:prstGeom>
        </p:spPr>
      </p:pic>
      <p:pic>
        <p:nvPicPr>
          <p:cNvPr id="10" name="Imagen 9">
            <a:extLst>
              <a:ext uri="{FF2B5EF4-FFF2-40B4-BE49-F238E27FC236}">
                <a16:creationId xmlns:a16="http://schemas.microsoft.com/office/drawing/2014/main" id="{94ECD057-4C06-7C70-4083-6FC4EF4100A8}"/>
              </a:ext>
            </a:extLst>
          </p:cNvPr>
          <p:cNvPicPr>
            <a:picLocks noChangeAspect="1"/>
          </p:cNvPicPr>
          <p:nvPr/>
        </p:nvPicPr>
        <p:blipFill>
          <a:blip r:embed="rId6"/>
          <a:stretch>
            <a:fillRect/>
          </a:stretch>
        </p:blipFill>
        <p:spPr>
          <a:xfrm>
            <a:off x="1088935" y="3244025"/>
            <a:ext cx="762000" cy="870857"/>
          </a:xfrm>
          <a:prstGeom prst="rect">
            <a:avLst/>
          </a:prstGeom>
        </p:spPr>
      </p:pic>
      <p:sp>
        <p:nvSpPr>
          <p:cNvPr id="11" name="CuadroTexto 10">
            <a:extLst>
              <a:ext uri="{FF2B5EF4-FFF2-40B4-BE49-F238E27FC236}">
                <a16:creationId xmlns:a16="http://schemas.microsoft.com/office/drawing/2014/main" id="{6257BB97-D621-3819-3757-E213A933E158}"/>
              </a:ext>
            </a:extLst>
          </p:cNvPr>
          <p:cNvSpPr txBox="1"/>
          <p:nvPr/>
        </p:nvSpPr>
        <p:spPr>
          <a:xfrm>
            <a:off x="2047483" y="2008184"/>
            <a:ext cx="5180632" cy="923330"/>
          </a:xfrm>
          <a:prstGeom prst="rect">
            <a:avLst/>
          </a:prstGeom>
          <a:noFill/>
        </p:spPr>
        <p:txBody>
          <a:bodyPr wrap="square">
            <a:spAutoFit/>
          </a:bodyPr>
          <a:lstStyle/>
          <a:p>
            <a:r>
              <a:rPr lang="es-SV" dirty="0">
                <a:effectLst/>
                <a:ea typeface="Times New Roman" panose="02020603050405020304" pitchFamily="18" charset="0"/>
              </a:rPr>
              <a:t>Impulsar una </a:t>
            </a:r>
            <a:r>
              <a:rPr lang="es-SV" b="1" i="1" dirty="0">
                <a:effectLst/>
                <a:ea typeface="Times New Roman" panose="02020603050405020304" pitchFamily="18" charset="0"/>
              </a:rPr>
              <a:t>estrategia comercial inclusiva</a:t>
            </a:r>
            <a:r>
              <a:rPr lang="es-SV" dirty="0">
                <a:effectLst/>
                <a:ea typeface="Times New Roman" panose="02020603050405020304" pitchFamily="18" charset="0"/>
              </a:rPr>
              <a:t> para cafés especiales, conectando productores y exportadores con mercados más estables y rentables.</a:t>
            </a:r>
            <a:endParaRPr lang="es-SV"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12" name="CuadroTexto 11">
            <a:extLst>
              <a:ext uri="{FF2B5EF4-FFF2-40B4-BE49-F238E27FC236}">
                <a16:creationId xmlns:a16="http://schemas.microsoft.com/office/drawing/2014/main" id="{816D83B6-A0C8-543D-3C80-4837D5B3BDAE}"/>
              </a:ext>
            </a:extLst>
          </p:cNvPr>
          <p:cNvSpPr txBox="1"/>
          <p:nvPr/>
        </p:nvSpPr>
        <p:spPr>
          <a:xfrm>
            <a:off x="2042919" y="4492779"/>
            <a:ext cx="5076338" cy="1200329"/>
          </a:xfrm>
          <a:prstGeom prst="rect">
            <a:avLst/>
          </a:prstGeom>
          <a:noFill/>
        </p:spPr>
        <p:txBody>
          <a:bodyPr wrap="square">
            <a:spAutoFit/>
          </a:bodyPr>
          <a:lstStyle/>
          <a:p>
            <a:r>
              <a:rPr lang="es-SV" b="1" i="1" dirty="0">
                <a:effectLst/>
                <a:latin typeface="Calibri" panose="020F0502020204030204" pitchFamily="34" charset="0"/>
                <a:ea typeface="Times New Roman" panose="02020603050405020304" pitchFamily="18" charset="0"/>
                <a:cs typeface="Arial" panose="020B0604020202020204" pitchFamily="34" charset="0"/>
              </a:rPr>
              <a:t>Promover la renovación de fincas</a:t>
            </a:r>
            <a:r>
              <a:rPr lang="es-SV" dirty="0">
                <a:effectLst/>
                <a:latin typeface="Calibri" panose="020F0502020204030204" pitchFamily="34" charset="0"/>
                <a:ea typeface="Times New Roman" panose="02020603050405020304" pitchFamily="18" charset="0"/>
                <a:cs typeface="Arial" panose="020B0604020202020204" pitchFamily="34" charset="0"/>
              </a:rPr>
              <a:t> de café</a:t>
            </a:r>
            <a:r>
              <a:rPr lang="es-SV" dirty="0">
                <a:latin typeface="Calibri" panose="020F0502020204030204" pitchFamily="34" charset="0"/>
                <a:ea typeface="Times New Roman" panose="02020603050405020304" pitchFamily="18" charset="0"/>
                <a:cs typeface="Arial" panose="020B0604020202020204" pitchFamily="34" charset="0"/>
              </a:rPr>
              <a:t> </a:t>
            </a:r>
            <a:r>
              <a:rPr lang="es-SV" dirty="0">
                <a:effectLst/>
                <a:latin typeface="Calibri" panose="020F0502020204030204" pitchFamily="34" charset="0"/>
                <a:ea typeface="Times New Roman" panose="02020603050405020304" pitchFamily="18" charset="0"/>
                <a:cs typeface="Arial" panose="020B0604020202020204" pitchFamily="34" charset="0"/>
              </a:rPr>
              <a:t>para aumentar la diversificación, la productividad y calidad como </a:t>
            </a:r>
            <a:r>
              <a:rPr lang="es-SV" dirty="0">
                <a:latin typeface="Calibri" panose="020F0502020204030204" pitchFamily="34" charset="0"/>
                <a:ea typeface="Times New Roman" panose="02020603050405020304" pitchFamily="18" charset="0"/>
                <a:cs typeface="Arial" panose="020B0604020202020204" pitchFamily="34" charset="0"/>
              </a:rPr>
              <a:t>medida de adaptación </a:t>
            </a:r>
            <a:r>
              <a:rPr lang="es-SV" dirty="0">
                <a:effectLst/>
                <a:latin typeface="Calibri" panose="020F0502020204030204" pitchFamily="34" charset="0"/>
                <a:ea typeface="Times New Roman" panose="02020603050405020304" pitchFamily="18" charset="0"/>
                <a:cs typeface="Arial" panose="020B0604020202020204" pitchFamily="34" charset="0"/>
              </a:rPr>
              <a:t>ante el cambio climático.</a:t>
            </a:r>
          </a:p>
        </p:txBody>
      </p:sp>
    </p:spTree>
    <p:extLst>
      <p:ext uri="{BB962C8B-B14F-4D97-AF65-F5344CB8AC3E}">
        <p14:creationId xmlns:p14="http://schemas.microsoft.com/office/powerpoint/2010/main" val="1370606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EC1DB7B0-6DB6-3EC4-7442-11C9C1716E3B}"/>
              </a:ext>
            </a:extLst>
          </p:cNvPr>
          <p:cNvSpPr>
            <a:spLocks noGrp="1"/>
          </p:cNvSpPr>
          <p:nvPr>
            <p:ph type="sldNum" sz="quarter" idx="10"/>
          </p:nvPr>
        </p:nvSpPr>
        <p:spPr/>
        <p:txBody>
          <a:bodyPr/>
          <a:lstStyle/>
          <a:p>
            <a:fld id="{AAC8BD42-323A-4949-A8CE-01CEE144D48E}" type="slidenum">
              <a:rPr lang="en-US" smtClean="0"/>
              <a:pPr/>
              <a:t>16</a:t>
            </a:fld>
            <a:endParaRPr lang="en-US" dirty="0"/>
          </a:p>
        </p:txBody>
      </p:sp>
      <p:pic>
        <p:nvPicPr>
          <p:cNvPr id="8" name="Imagen 7">
            <a:extLst>
              <a:ext uri="{FF2B5EF4-FFF2-40B4-BE49-F238E27FC236}">
                <a16:creationId xmlns:a16="http://schemas.microsoft.com/office/drawing/2014/main" id="{27ADFC19-7649-E78D-39A8-6DFC05D193F9}"/>
              </a:ext>
            </a:extLst>
          </p:cNvPr>
          <p:cNvPicPr>
            <a:picLocks noChangeAspect="1"/>
          </p:cNvPicPr>
          <p:nvPr/>
        </p:nvPicPr>
        <p:blipFill>
          <a:blip r:embed="rId2"/>
          <a:stretch>
            <a:fillRect/>
          </a:stretch>
        </p:blipFill>
        <p:spPr>
          <a:xfrm>
            <a:off x="-71919" y="0"/>
            <a:ext cx="6287784" cy="6858000"/>
          </a:xfrm>
          <a:prstGeom prst="rect">
            <a:avLst/>
          </a:prstGeom>
        </p:spPr>
      </p:pic>
      <p:pic>
        <p:nvPicPr>
          <p:cNvPr id="10" name="Imagen 9">
            <a:extLst>
              <a:ext uri="{FF2B5EF4-FFF2-40B4-BE49-F238E27FC236}">
                <a16:creationId xmlns:a16="http://schemas.microsoft.com/office/drawing/2014/main" id="{B15148EE-5DBE-0CD0-47A9-D45A9714B056}"/>
              </a:ext>
            </a:extLst>
          </p:cNvPr>
          <p:cNvPicPr>
            <a:picLocks noChangeAspect="1"/>
          </p:cNvPicPr>
          <p:nvPr/>
        </p:nvPicPr>
        <p:blipFill>
          <a:blip r:embed="rId3"/>
          <a:stretch>
            <a:fillRect/>
          </a:stretch>
        </p:blipFill>
        <p:spPr>
          <a:xfrm>
            <a:off x="6318607" y="0"/>
            <a:ext cx="5856436" cy="6858000"/>
          </a:xfrm>
          <a:prstGeom prst="rect">
            <a:avLst/>
          </a:prstGeom>
        </p:spPr>
      </p:pic>
    </p:spTree>
    <p:extLst>
      <p:ext uri="{BB962C8B-B14F-4D97-AF65-F5344CB8AC3E}">
        <p14:creationId xmlns:p14="http://schemas.microsoft.com/office/powerpoint/2010/main" val="3844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01FDD7-6B65-70B2-552F-2DFCFD660F57}"/>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A30AE1F-4E08-3B55-BD27-AC99BE1069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2585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310E89EC-DA04-970A-4E9C-AEFB9FDF37F2}"/>
              </a:ext>
            </a:extLst>
          </p:cNvPr>
          <p:cNvSpPr>
            <a:spLocks noGrp="1"/>
          </p:cNvSpPr>
          <p:nvPr>
            <p:ph type="title"/>
          </p:nvPr>
        </p:nvSpPr>
        <p:spPr>
          <a:xfrm>
            <a:off x="1994820" y="0"/>
            <a:ext cx="10515600" cy="1031056"/>
          </a:xfrm>
        </p:spPr>
        <p:txBody>
          <a:bodyPr anchor="ctr"/>
          <a:lstStyle/>
          <a:p>
            <a:r>
              <a:rPr lang="es-SV" dirty="0">
                <a:solidFill>
                  <a:srgbClr val="14B9E3"/>
                </a:solidFill>
              </a:rPr>
              <a:t>Innovaciones tecnológicas y de procesos</a:t>
            </a:r>
          </a:p>
        </p:txBody>
      </p:sp>
      <p:pic>
        <p:nvPicPr>
          <p:cNvPr id="7" name="Imagen 6">
            <a:extLst>
              <a:ext uri="{FF2B5EF4-FFF2-40B4-BE49-F238E27FC236}">
                <a16:creationId xmlns:a16="http://schemas.microsoft.com/office/drawing/2014/main" id="{7D91BFE8-19C6-7356-9B8F-64EA67FECAF0}"/>
              </a:ext>
            </a:extLst>
          </p:cNvPr>
          <p:cNvPicPr>
            <a:picLocks noChangeAspect="1"/>
          </p:cNvPicPr>
          <p:nvPr/>
        </p:nvPicPr>
        <p:blipFill>
          <a:blip r:embed="rId2"/>
          <a:stretch>
            <a:fillRect/>
          </a:stretch>
        </p:blipFill>
        <p:spPr>
          <a:xfrm>
            <a:off x="244032" y="1244227"/>
            <a:ext cx="6195269" cy="3484839"/>
          </a:xfrm>
          <a:prstGeom prst="rect">
            <a:avLst/>
          </a:prstGeom>
        </p:spPr>
      </p:pic>
      <p:grpSp>
        <p:nvGrpSpPr>
          <p:cNvPr id="13" name="Grupo 12">
            <a:extLst>
              <a:ext uri="{FF2B5EF4-FFF2-40B4-BE49-F238E27FC236}">
                <a16:creationId xmlns:a16="http://schemas.microsoft.com/office/drawing/2014/main" id="{EB8FD5F1-6EBD-21D6-B69D-BB6DC864FFA9}"/>
              </a:ext>
            </a:extLst>
          </p:cNvPr>
          <p:cNvGrpSpPr/>
          <p:nvPr/>
        </p:nvGrpSpPr>
        <p:grpSpPr>
          <a:xfrm>
            <a:off x="6765099" y="1241821"/>
            <a:ext cx="5495738" cy="5418019"/>
            <a:chOff x="6765099" y="1241821"/>
            <a:chExt cx="5495738" cy="5418019"/>
          </a:xfrm>
        </p:grpSpPr>
        <p:sp>
          <p:nvSpPr>
            <p:cNvPr id="8" name="Título 1">
              <a:extLst>
                <a:ext uri="{FF2B5EF4-FFF2-40B4-BE49-F238E27FC236}">
                  <a16:creationId xmlns:a16="http://schemas.microsoft.com/office/drawing/2014/main" id="{DD9000DF-8C39-98AB-7FF6-EC64B9E6AB89}"/>
                </a:ext>
              </a:extLst>
            </p:cNvPr>
            <p:cNvSpPr txBox="1">
              <a:spLocks/>
            </p:cNvSpPr>
            <p:nvPr/>
          </p:nvSpPr>
          <p:spPr>
            <a:xfrm>
              <a:off x="7449954" y="1241821"/>
              <a:ext cx="4126029" cy="9114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baseline="0">
                  <a:solidFill>
                    <a:schemeClr val="tx2"/>
                  </a:solidFill>
                  <a:latin typeface="Times" pitchFamily="2" charset="0"/>
                  <a:ea typeface="+mj-ea"/>
                  <a:cs typeface="+mj-cs"/>
                </a:defRPr>
              </a:lvl1pPr>
            </a:lstStyle>
            <a:p>
              <a:pPr algn="ctr"/>
              <a:r>
                <a:rPr lang="es-ES" sz="2400" dirty="0">
                  <a:solidFill>
                    <a:srgbClr val="55B4E9"/>
                  </a:solidFill>
                  <a:latin typeface="Times" panose="02020603050405020304" pitchFamily="18" charset="0"/>
                  <a:ea typeface="Arial"/>
                  <a:cs typeface="Times" panose="02020603050405020304" pitchFamily="18" charset="0"/>
                  <a:sym typeface="Arial"/>
                </a:rPr>
                <a:t>Plataforma de extensión híbrida</a:t>
              </a:r>
              <a:endParaRPr lang="es-SV" sz="2400" dirty="0">
                <a:latin typeface="Times" panose="02020603050405020304" pitchFamily="18" charset="0"/>
                <a:cs typeface="Times" panose="02020603050405020304" pitchFamily="18" charset="0"/>
              </a:endParaRPr>
            </a:p>
          </p:txBody>
        </p:sp>
        <p:pic>
          <p:nvPicPr>
            <p:cNvPr id="9" name="Imagen 8" descr="Diagrama&#10;&#10;El contenido generado por IA puede ser incorrecto.">
              <a:extLst>
                <a:ext uri="{FF2B5EF4-FFF2-40B4-BE49-F238E27FC236}">
                  <a16:creationId xmlns:a16="http://schemas.microsoft.com/office/drawing/2014/main" id="{D14B2262-D4FA-D391-E9DB-176833EBD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099" y="2153221"/>
              <a:ext cx="5495738" cy="4506619"/>
            </a:xfrm>
            <a:prstGeom prst="rect">
              <a:avLst/>
            </a:prstGeom>
          </p:spPr>
        </p:pic>
      </p:grpSp>
      <p:pic>
        <p:nvPicPr>
          <p:cNvPr id="10" name="Google Shape;253;p8">
            <a:extLst>
              <a:ext uri="{FF2B5EF4-FFF2-40B4-BE49-F238E27FC236}">
                <a16:creationId xmlns:a16="http://schemas.microsoft.com/office/drawing/2014/main" id="{B51675D6-DAB1-A1E4-2CF2-91B4C61D5A1F}"/>
              </a:ext>
            </a:extLst>
          </p:cNvPr>
          <p:cNvPicPr preferRelativeResize="0"/>
          <p:nvPr/>
        </p:nvPicPr>
        <p:blipFill rotWithShape="1">
          <a:blip r:embed="rId4">
            <a:alphaModFix/>
          </a:blip>
          <a:srcRect/>
          <a:stretch/>
        </p:blipFill>
        <p:spPr>
          <a:xfrm>
            <a:off x="4371080" y="4892594"/>
            <a:ext cx="2072258" cy="1488955"/>
          </a:xfrm>
          <a:prstGeom prst="rect">
            <a:avLst/>
          </a:prstGeom>
          <a:noFill/>
          <a:ln w="9525" cap="flat" cmpd="sng">
            <a:solidFill>
              <a:schemeClr val="dk1"/>
            </a:solidFill>
            <a:prstDash val="solid"/>
            <a:round/>
            <a:headEnd type="none" w="sm" len="sm"/>
            <a:tailEnd type="none" w="sm" len="sm"/>
          </a:ln>
          <a:effectLst>
            <a:outerShdw blurRad="190500" algn="tl" rotWithShape="0">
              <a:srgbClr val="000000">
                <a:alpha val="69803"/>
              </a:srgbClr>
            </a:outerShdw>
          </a:effectLst>
        </p:spPr>
      </p:pic>
      <p:pic>
        <p:nvPicPr>
          <p:cNvPr id="11" name="Google Shape;255;p8">
            <a:extLst>
              <a:ext uri="{FF2B5EF4-FFF2-40B4-BE49-F238E27FC236}">
                <a16:creationId xmlns:a16="http://schemas.microsoft.com/office/drawing/2014/main" id="{561E18C5-4BB7-E0F6-274A-5718CF558423}"/>
              </a:ext>
            </a:extLst>
          </p:cNvPr>
          <p:cNvPicPr preferRelativeResize="0"/>
          <p:nvPr/>
        </p:nvPicPr>
        <p:blipFill rotWithShape="1">
          <a:blip r:embed="rId5">
            <a:alphaModFix/>
          </a:blip>
          <a:srcRect/>
          <a:stretch/>
        </p:blipFill>
        <p:spPr>
          <a:xfrm>
            <a:off x="244032" y="4854093"/>
            <a:ext cx="1940903" cy="1565958"/>
          </a:xfrm>
          <a:prstGeom prst="rect">
            <a:avLst/>
          </a:prstGeom>
          <a:noFill/>
          <a:ln w="9525" cap="flat" cmpd="sng">
            <a:solidFill>
              <a:schemeClr val="dk1"/>
            </a:solidFill>
            <a:prstDash val="solid"/>
            <a:round/>
            <a:headEnd type="none" w="sm" len="sm"/>
            <a:tailEnd type="none" w="sm" len="sm"/>
          </a:ln>
          <a:effectLst>
            <a:outerShdw blurRad="190500" algn="tl" rotWithShape="0">
              <a:srgbClr val="000000">
                <a:alpha val="69803"/>
              </a:srgbClr>
            </a:outerShdw>
          </a:effectLst>
        </p:spPr>
      </p:pic>
      <p:pic>
        <p:nvPicPr>
          <p:cNvPr id="12" name="Google Shape;256;p8">
            <a:extLst>
              <a:ext uri="{FF2B5EF4-FFF2-40B4-BE49-F238E27FC236}">
                <a16:creationId xmlns:a16="http://schemas.microsoft.com/office/drawing/2014/main" id="{E0EB0C4B-88DF-9BFF-2E2D-F9FADE67605E}"/>
              </a:ext>
            </a:extLst>
          </p:cNvPr>
          <p:cNvPicPr preferRelativeResize="0"/>
          <p:nvPr/>
        </p:nvPicPr>
        <p:blipFill rotWithShape="1">
          <a:blip r:embed="rId6">
            <a:alphaModFix/>
          </a:blip>
          <a:srcRect/>
          <a:stretch/>
        </p:blipFill>
        <p:spPr>
          <a:xfrm>
            <a:off x="2307556" y="4854093"/>
            <a:ext cx="1940903" cy="1583058"/>
          </a:xfrm>
          <a:prstGeom prst="rect">
            <a:avLst/>
          </a:prstGeom>
          <a:noFill/>
          <a:ln w="9525" cap="flat" cmpd="sng">
            <a:solidFill>
              <a:schemeClr val="dk1"/>
            </a:solidFill>
            <a:prstDash val="solid"/>
            <a:round/>
            <a:headEnd type="none" w="sm" len="sm"/>
            <a:tailEnd type="none" w="sm" len="sm"/>
          </a:ln>
          <a:effectLst>
            <a:outerShdw blurRad="190500" algn="tl" rotWithShape="0">
              <a:srgbClr val="000000">
                <a:alpha val="69803"/>
              </a:srgbClr>
            </a:outerShdw>
          </a:effectLst>
        </p:spPr>
      </p:pic>
    </p:spTree>
    <p:extLst>
      <p:ext uri="{BB962C8B-B14F-4D97-AF65-F5344CB8AC3E}">
        <p14:creationId xmlns:p14="http://schemas.microsoft.com/office/powerpoint/2010/main" val="133558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8"/>
          <p:cNvSpPr txBox="1">
            <a:spLocks noGrp="1"/>
          </p:cNvSpPr>
          <p:nvPr>
            <p:ph type="title"/>
          </p:nvPr>
        </p:nvSpPr>
        <p:spPr>
          <a:xfrm>
            <a:off x="67377" y="99815"/>
            <a:ext cx="12070836" cy="983515"/>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chemeClr val="lt1"/>
              </a:buClr>
              <a:buSzPts val="2970"/>
            </a:pPr>
            <a:r>
              <a:rPr lang="es-SV" sz="3200" dirty="0"/>
              <a:t>El Salvador. Condiciones de acidez del suelo en las </a:t>
            </a:r>
            <a:br>
              <a:rPr lang="es-SV" sz="3200" dirty="0"/>
            </a:br>
            <a:r>
              <a:rPr lang="es-SV" sz="3200" dirty="0"/>
              <a:t>cordilleras cafetaleras </a:t>
            </a:r>
            <a:endParaRPr sz="3200" dirty="0"/>
          </a:p>
        </p:txBody>
      </p:sp>
      <p:pic>
        <p:nvPicPr>
          <p:cNvPr id="340" name="Google Shape;340;p18" descr="Imagen que contiene texto, mapa&#10;&#10;Descripción generada automáticamente"/>
          <p:cNvPicPr preferRelativeResize="0">
            <a:picLocks noGrp="1"/>
          </p:cNvPicPr>
          <p:nvPr>
            <p:ph type="body" idx="1"/>
          </p:nvPr>
        </p:nvPicPr>
        <p:blipFill rotWithShape="1">
          <a:blip r:embed="rId3">
            <a:alphaModFix/>
          </a:blip>
          <a:srcRect t="8090"/>
          <a:stretch/>
        </p:blipFill>
        <p:spPr>
          <a:xfrm>
            <a:off x="2279947" y="1343300"/>
            <a:ext cx="8379371" cy="545522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5CF75FC-E2E8-E4ED-DB14-76470E105A03}"/>
              </a:ext>
            </a:extLst>
          </p:cNvPr>
          <p:cNvSpPr>
            <a:spLocks noGrp="1"/>
          </p:cNvSpPr>
          <p:nvPr>
            <p:ph type="title"/>
          </p:nvPr>
        </p:nvSpPr>
        <p:spPr>
          <a:xfrm>
            <a:off x="1198344" y="192505"/>
            <a:ext cx="10515600" cy="983411"/>
          </a:xfrm>
        </p:spPr>
        <p:txBody>
          <a:bodyPr/>
          <a:lstStyle/>
          <a:p>
            <a:r>
              <a:rPr lang="es-SV" dirty="0">
                <a:solidFill>
                  <a:srgbClr val="00B3D6"/>
                </a:solidFill>
                <a:latin typeface="Times" panose="02020603050405020304" pitchFamily="18" charset="0"/>
                <a:cs typeface="Times" panose="02020603050405020304" pitchFamily="18" charset="0"/>
              </a:rPr>
              <a:t>¿Quienes somos?</a:t>
            </a:r>
          </a:p>
        </p:txBody>
      </p:sp>
      <p:sp>
        <p:nvSpPr>
          <p:cNvPr id="5" name="Marcador de contenido 4">
            <a:extLst>
              <a:ext uri="{FF2B5EF4-FFF2-40B4-BE49-F238E27FC236}">
                <a16:creationId xmlns:a16="http://schemas.microsoft.com/office/drawing/2014/main" id="{3F2A0E96-6456-89A7-121F-F05E19F56077}"/>
              </a:ext>
            </a:extLst>
          </p:cNvPr>
          <p:cNvSpPr txBox="1">
            <a:spLocks noGrp="1"/>
          </p:cNvSpPr>
          <p:nvPr>
            <p:ph idx="1"/>
          </p:nvPr>
        </p:nvSpPr>
        <p:spPr>
          <a:xfrm>
            <a:off x="838199" y="1484313"/>
            <a:ext cx="10875745" cy="4901855"/>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s-SV" sz="2400" b="0" i="0" u="none" strike="noStrike" kern="1200" cap="none" spc="0" normalizeH="0" baseline="0" dirty="0" err="1">
                <a:ln>
                  <a:noFill/>
                </a:ln>
                <a:solidFill>
                  <a:srgbClr val="000000"/>
                </a:solidFill>
                <a:effectLst/>
                <a:uLnTx/>
                <a:uFillTx/>
                <a:latin typeface="Calibri" panose="020F0502020204030204"/>
                <a:ea typeface="+mn-ea"/>
                <a:cs typeface="+mn-cs"/>
              </a:rPr>
              <a:t>Catholic</a:t>
            </a:r>
            <a:r>
              <a:rPr kumimoji="0" lang="es-SV" sz="2400" b="0" i="0" u="none" strike="noStrike" kern="1200" cap="none" spc="0" normalizeH="0" baseline="0" dirty="0">
                <a:ln>
                  <a:noFill/>
                </a:ln>
                <a:solidFill>
                  <a:srgbClr val="000000"/>
                </a:solidFill>
                <a:effectLst/>
                <a:uLnTx/>
                <a:uFillTx/>
                <a:latin typeface="Calibri" panose="020F0502020204030204"/>
                <a:ea typeface="+mn-ea"/>
                <a:cs typeface="+mn-cs"/>
              </a:rPr>
              <a:t> </a:t>
            </a:r>
            <a:r>
              <a:rPr kumimoji="0" lang="es-SV" sz="2400" b="0" i="0" u="none" strike="noStrike" kern="1200" cap="none" spc="0" normalizeH="0" baseline="0" dirty="0" err="1">
                <a:ln>
                  <a:noFill/>
                </a:ln>
                <a:solidFill>
                  <a:srgbClr val="000000"/>
                </a:solidFill>
                <a:effectLst/>
                <a:uLnTx/>
                <a:uFillTx/>
                <a:latin typeface="Calibri" panose="020F0502020204030204"/>
                <a:ea typeface="+mn-ea"/>
                <a:cs typeface="+mn-cs"/>
              </a:rPr>
              <a:t>Relief</a:t>
            </a:r>
            <a:r>
              <a:rPr kumimoji="0" lang="es-SV" sz="2400" b="0" i="0" u="none" strike="noStrike" kern="1200" cap="none" spc="0" normalizeH="0" baseline="0" dirty="0">
                <a:ln>
                  <a:noFill/>
                </a:ln>
                <a:solidFill>
                  <a:srgbClr val="000000"/>
                </a:solidFill>
                <a:effectLst/>
                <a:uLnTx/>
                <a:uFillTx/>
                <a:latin typeface="Calibri" panose="020F0502020204030204"/>
                <a:ea typeface="+mn-ea"/>
                <a:cs typeface="+mn-cs"/>
              </a:rPr>
              <a:t> Services </a:t>
            </a:r>
            <a:r>
              <a:rPr kumimoji="0" lang="es-SV" sz="2400" b="0" i="0" u="none" strike="noStrike" kern="1200" cap="none" spc="0" normalizeH="0" baseline="0" noProof="0" dirty="0">
                <a:ln>
                  <a:noFill/>
                </a:ln>
                <a:solidFill>
                  <a:srgbClr val="000000"/>
                </a:solidFill>
                <a:effectLst/>
                <a:uLnTx/>
                <a:uFillTx/>
                <a:latin typeface="Calibri" panose="020F0502020204030204"/>
                <a:ea typeface="+mn-ea"/>
                <a:cs typeface="+mn-cs"/>
              </a:rPr>
              <a:t>(CRS) es la agencia humanitaria Internacional oficial de la comunidad católica de los Estados Unidos de América y miembro de Caritas Internacional, con mas de 80 años de presencia en mas de 100 países</a:t>
            </a:r>
          </a:p>
          <a:p>
            <a:pPr>
              <a:spcAft>
                <a:spcPts val="600"/>
              </a:spcAft>
              <a:defRPr/>
            </a:pPr>
            <a:r>
              <a:rPr lang="es-SV" sz="2400" b="1" dirty="0">
                <a:solidFill>
                  <a:srgbClr val="000000"/>
                </a:solidFill>
              </a:rPr>
              <a:t>Trabajamos con instituciones locales</a:t>
            </a:r>
            <a:r>
              <a:rPr lang="es-SV" sz="2400" dirty="0">
                <a:solidFill>
                  <a:srgbClr val="000000"/>
                </a:solidFill>
              </a:rPr>
              <a:t>, nacionales e internacionales, </a:t>
            </a:r>
            <a:r>
              <a:rPr lang="es-SV" sz="2400" b="1" i="1" dirty="0">
                <a:solidFill>
                  <a:srgbClr val="000000"/>
                </a:solidFill>
              </a:rPr>
              <a:t>así como otras organizaciones socias, incluidas las gubernamentales</a:t>
            </a:r>
            <a:r>
              <a:rPr lang="es-SV" sz="2400" b="1" dirty="0">
                <a:solidFill>
                  <a:srgbClr val="000000"/>
                </a:solidFill>
              </a:rPr>
              <a:t>,</a:t>
            </a:r>
            <a:r>
              <a:rPr lang="es-SV" sz="2400" dirty="0">
                <a:solidFill>
                  <a:srgbClr val="000000"/>
                </a:solidFill>
              </a:rPr>
              <a:t> para ayudar a las personas </a:t>
            </a:r>
            <a:r>
              <a:rPr lang="es-SV" sz="2400" b="1" dirty="0">
                <a:solidFill>
                  <a:srgbClr val="000000"/>
                </a:solidFill>
              </a:rPr>
              <a:t>sobre la base de la necesidad</a:t>
            </a:r>
            <a:r>
              <a:rPr lang="es-SV" sz="2400" dirty="0">
                <a:solidFill>
                  <a:srgbClr val="000000"/>
                </a:solidFill>
              </a:rPr>
              <a:t>, sin importar el credo, raza o nacionalidad.</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s-SV" sz="2400" b="1" i="1" u="none" strike="noStrike" kern="1200" cap="none" spc="0" normalizeH="0" baseline="0" noProof="0" dirty="0">
                <a:ln>
                  <a:noFill/>
                </a:ln>
                <a:solidFill>
                  <a:srgbClr val="000000"/>
                </a:solidFill>
                <a:effectLst/>
                <a:uLnTx/>
                <a:uFillTx/>
                <a:latin typeface="Calibri" panose="020F0502020204030204"/>
                <a:ea typeface="+mn-ea"/>
                <a:cs typeface="+mn-cs"/>
              </a:rPr>
              <a:t>Trabajamos en El Salvador desde 1969 para  ayudar a las personas en condiciones de vulnerabilidad y de escasos recursos. </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s-SV" sz="2400" b="0" i="0" u="none" strike="noStrike" kern="1200" cap="none" spc="0" normalizeH="0" baseline="0" noProof="0" dirty="0">
                <a:ln>
                  <a:noFill/>
                </a:ln>
                <a:solidFill>
                  <a:srgbClr val="000000"/>
                </a:solidFill>
                <a:effectLst/>
                <a:uLnTx/>
                <a:uFillTx/>
                <a:latin typeface="Calibri" panose="020F0502020204030204"/>
                <a:ea typeface="+mn-ea"/>
                <a:cs typeface="+mn-cs"/>
              </a:rPr>
              <a:t>Promovemos una </a:t>
            </a:r>
            <a:r>
              <a:rPr kumimoji="0" lang="es-SV" sz="2400" b="1" u="none" strike="noStrike" kern="1200" cap="none" spc="0" normalizeH="0" baseline="0" noProof="0" dirty="0">
                <a:ln>
                  <a:noFill/>
                </a:ln>
                <a:solidFill>
                  <a:srgbClr val="000000"/>
                </a:solidFill>
                <a:effectLst/>
                <a:uLnTx/>
                <a:uFillTx/>
                <a:latin typeface="Calibri" panose="020F0502020204030204"/>
                <a:ea typeface="+mn-ea"/>
                <a:cs typeface="+mn-cs"/>
              </a:rPr>
              <a:t>agricultura basada en conocimiento</a:t>
            </a:r>
            <a:r>
              <a:rPr kumimoji="0" lang="es-SV" sz="2400" b="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s-SV" sz="2400" b="0" i="0" u="none" strike="noStrike" kern="1200" cap="none" spc="0" normalizeH="0" baseline="0" noProof="0" dirty="0">
                <a:ln>
                  <a:noFill/>
                </a:ln>
                <a:solidFill>
                  <a:srgbClr val="000000"/>
                </a:solidFill>
                <a:effectLst/>
                <a:uLnTx/>
                <a:uFillTx/>
                <a:latin typeface="Calibri" panose="020F0502020204030204"/>
                <a:ea typeface="+mn-ea"/>
                <a:cs typeface="+mn-cs"/>
              </a:rPr>
              <a:t>con un fuerte compromiso de generar y difundir evidencias.</a:t>
            </a: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s-SV" sz="2400" b="0" i="0" u="none" strike="noStrike" kern="1200" cap="none" spc="0" normalizeH="0" baseline="0" noProof="0" dirty="0">
                <a:ln>
                  <a:noFill/>
                </a:ln>
                <a:solidFill>
                  <a:srgbClr val="000000"/>
                </a:solidFill>
                <a:effectLst/>
                <a:uLnTx/>
                <a:uFillTx/>
                <a:latin typeface="Calibri" panose="020F0502020204030204"/>
                <a:ea typeface="+mn-ea"/>
                <a:cs typeface="+mn-cs"/>
              </a:rPr>
              <a:t>Contamos con un </a:t>
            </a:r>
            <a:r>
              <a:rPr kumimoji="0" lang="es-SV" sz="2400" b="1" i="1" u="none" strike="noStrike" kern="1200" cap="none" spc="0" normalizeH="0" baseline="0" noProof="0" dirty="0">
                <a:ln>
                  <a:noFill/>
                </a:ln>
                <a:solidFill>
                  <a:srgbClr val="000000"/>
                </a:solidFill>
                <a:effectLst/>
                <a:uLnTx/>
                <a:uFillTx/>
                <a:latin typeface="Calibri" panose="020F0502020204030204"/>
                <a:ea typeface="+mn-ea"/>
                <a:cs typeface="+mn-cs"/>
              </a:rPr>
              <a:t>Marco Estratégico </a:t>
            </a:r>
            <a:r>
              <a:rPr kumimoji="0" lang="es-SV" sz="2400" b="0" i="0" u="none" strike="noStrike" kern="1200" cap="none" spc="0" normalizeH="0" baseline="0" noProof="0" dirty="0">
                <a:ln>
                  <a:noFill/>
                </a:ln>
                <a:solidFill>
                  <a:srgbClr val="000000"/>
                </a:solidFill>
                <a:effectLst/>
                <a:uLnTx/>
                <a:uFillTx/>
                <a:latin typeface="Calibri" panose="020F0502020204030204"/>
                <a:ea typeface="+mn-ea"/>
                <a:cs typeface="+mn-cs"/>
              </a:rPr>
              <a:t>en agricultura integrado al trabajo en cohesión social, construcción de paz y fortalecimiento de capacidades de la población joven.</a:t>
            </a:r>
          </a:p>
        </p:txBody>
      </p:sp>
    </p:spTree>
    <p:extLst>
      <p:ext uri="{BB962C8B-B14F-4D97-AF65-F5344CB8AC3E}">
        <p14:creationId xmlns:p14="http://schemas.microsoft.com/office/powerpoint/2010/main" val="737125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9"/>
          <p:cNvSpPr txBox="1">
            <a:spLocks noGrp="1"/>
          </p:cNvSpPr>
          <p:nvPr>
            <p:ph type="title"/>
          </p:nvPr>
        </p:nvSpPr>
        <p:spPr>
          <a:xfrm>
            <a:off x="96253" y="99815"/>
            <a:ext cx="12041960" cy="983515"/>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chemeClr val="lt1"/>
              </a:buClr>
              <a:buSzPts val="3300"/>
            </a:pPr>
            <a:r>
              <a:rPr lang="es-SV" sz="3200" dirty="0"/>
              <a:t>El Salvador. Contenido de materia orgánica en las cordilleras cafetaleras</a:t>
            </a:r>
            <a:endParaRPr sz="3200" dirty="0"/>
          </a:p>
        </p:txBody>
      </p:sp>
      <p:pic>
        <p:nvPicPr>
          <p:cNvPr id="346" name="Google Shape;346;p19" descr="Imagen que contiene texto, mapa&#10;&#10;Descripción generada automáticamente"/>
          <p:cNvPicPr preferRelativeResize="0">
            <a:picLocks noGrp="1"/>
          </p:cNvPicPr>
          <p:nvPr>
            <p:ph type="body" idx="1"/>
          </p:nvPr>
        </p:nvPicPr>
        <p:blipFill rotWithShape="1">
          <a:blip r:embed="rId3">
            <a:alphaModFix/>
          </a:blip>
          <a:srcRect t="9938"/>
          <a:stretch/>
        </p:blipFill>
        <p:spPr>
          <a:xfrm>
            <a:off x="2312451" y="1426513"/>
            <a:ext cx="8357739" cy="5331673"/>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0"/>
          <p:cNvSpPr txBox="1">
            <a:spLocks noGrp="1"/>
          </p:cNvSpPr>
          <p:nvPr>
            <p:ph type="title"/>
          </p:nvPr>
        </p:nvSpPr>
        <p:spPr>
          <a:xfrm>
            <a:off x="240632" y="99815"/>
            <a:ext cx="11897581" cy="983515"/>
          </a:xfrm>
          <a:prstGeom prst="rect">
            <a:avLst/>
          </a:prstGeom>
          <a:noFill/>
          <a:ln>
            <a:noFill/>
          </a:ln>
        </p:spPr>
        <p:txBody>
          <a:bodyPr spcFirstLastPara="1" vert="horz" wrap="square" lIns="121900" tIns="60933" rIns="121900" bIns="60933" rtlCol="0" anchor="ctr" anchorCtr="0">
            <a:normAutofit/>
          </a:bodyPr>
          <a:lstStyle/>
          <a:p>
            <a:pPr algn="ctr">
              <a:spcBef>
                <a:spcPts val="0"/>
              </a:spcBef>
              <a:buClr>
                <a:schemeClr val="lt1"/>
              </a:buClr>
              <a:buSzPts val="3300"/>
            </a:pPr>
            <a:r>
              <a:rPr lang="es-SV" sz="3600" dirty="0"/>
              <a:t>El Salvador. Contenido de Potasio en cordilleras cafetaleras</a:t>
            </a:r>
            <a:endParaRPr sz="3600" dirty="0"/>
          </a:p>
        </p:txBody>
      </p:sp>
      <p:pic>
        <p:nvPicPr>
          <p:cNvPr id="352" name="Google Shape;352;p20" descr="Imagen que contiene texto, mapa&#10;&#10;Descripción generada automáticamente"/>
          <p:cNvPicPr preferRelativeResize="0">
            <a:picLocks noGrp="1"/>
          </p:cNvPicPr>
          <p:nvPr>
            <p:ph type="body" idx="1"/>
          </p:nvPr>
        </p:nvPicPr>
        <p:blipFill rotWithShape="1">
          <a:blip r:embed="rId3">
            <a:alphaModFix/>
          </a:blip>
          <a:srcRect t="8092"/>
          <a:stretch/>
        </p:blipFill>
        <p:spPr>
          <a:xfrm>
            <a:off x="2393579" y="1237153"/>
            <a:ext cx="8480611" cy="5521032"/>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7" name="Google Shape;357;p21"/>
          <p:cNvSpPr txBox="1">
            <a:spLocks noGrp="1"/>
          </p:cNvSpPr>
          <p:nvPr>
            <p:ph type="title"/>
          </p:nvPr>
        </p:nvSpPr>
        <p:spPr>
          <a:xfrm>
            <a:off x="1589873" y="99815"/>
            <a:ext cx="10548340" cy="983515"/>
          </a:xfrm>
          <a:prstGeom prst="rect">
            <a:avLst/>
          </a:prstGeom>
          <a:noFill/>
          <a:ln>
            <a:noFill/>
          </a:ln>
        </p:spPr>
        <p:txBody>
          <a:bodyPr spcFirstLastPara="1" vert="horz" wrap="square" lIns="121900" tIns="60933" rIns="121900" bIns="60933" rtlCol="0" anchor="ctr" anchorCtr="0">
            <a:normAutofit/>
          </a:bodyPr>
          <a:lstStyle/>
          <a:p>
            <a:pPr algn="ctr">
              <a:spcBef>
                <a:spcPts val="0"/>
              </a:spcBef>
              <a:buClr>
                <a:schemeClr val="lt1"/>
              </a:buClr>
              <a:buSzPts val="3300"/>
            </a:pPr>
            <a:r>
              <a:rPr lang="es-SV"/>
              <a:t>Cordillera Cacahuatique Norte</a:t>
            </a:r>
            <a:endParaRPr/>
          </a:p>
        </p:txBody>
      </p:sp>
      <p:graphicFrame>
        <p:nvGraphicFramePr>
          <p:cNvPr id="358" name="Google Shape;358;p21"/>
          <p:cNvGraphicFramePr/>
          <p:nvPr/>
        </p:nvGraphicFramePr>
        <p:xfrm>
          <a:off x="311502" y="1454484"/>
          <a:ext cx="7282905" cy="4697357"/>
        </p:xfrm>
        <a:graphic>
          <a:graphicData uri="http://schemas.openxmlformats.org/drawingml/2006/chart">
            <c:chart xmlns:c="http://schemas.openxmlformats.org/drawingml/2006/chart" xmlns:r="http://schemas.openxmlformats.org/officeDocument/2006/relationships" r:id="rId3"/>
          </a:graphicData>
        </a:graphic>
      </p:graphicFrame>
      <p:pic>
        <p:nvPicPr>
          <p:cNvPr id="359" name="Google Shape;359;p21" descr="A picture containing text, map&#10;&#10;Description automatically generated"/>
          <p:cNvPicPr preferRelativeResize="0"/>
          <p:nvPr/>
        </p:nvPicPr>
        <p:blipFill rotWithShape="1">
          <a:blip r:embed="rId4">
            <a:alphaModFix/>
          </a:blip>
          <a:srcRect/>
          <a:stretch/>
        </p:blipFill>
        <p:spPr>
          <a:xfrm>
            <a:off x="7850848" y="1337071"/>
            <a:ext cx="3900977" cy="4932183"/>
          </a:xfrm>
          <a:prstGeom prst="rect">
            <a:avLst/>
          </a:prstGeom>
          <a:noFill/>
          <a:ln>
            <a:noFill/>
          </a:ln>
        </p:spPr>
      </p:pic>
      <p:pic>
        <p:nvPicPr>
          <p:cNvPr id="360" name="Google Shape;360;p21" descr="A close up of a map&#10;&#10;Description automatically generated"/>
          <p:cNvPicPr preferRelativeResize="0"/>
          <p:nvPr/>
        </p:nvPicPr>
        <p:blipFill rotWithShape="1">
          <a:blip r:embed="rId5">
            <a:alphaModFix/>
          </a:blip>
          <a:srcRect/>
          <a:stretch/>
        </p:blipFill>
        <p:spPr>
          <a:xfrm>
            <a:off x="7850848" y="1337070"/>
            <a:ext cx="3900977" cy="4932183"/>
          </a:xfrm>
          <a:prstGeom prst="rect">
            <a:avLst/>
          </a:prstGeom>
          <a:noFill/>
          <a:ln>
            <a:noFill/>
          </a:ln>
          <a:effectLst>
            <a:outerShdw blurRad="292100" dist="139700" dir="2700000" algn="tl" rotWithShape="0">
              <a:srgbClr val="333333">
                <a:alpha val="64705"/>
              </a:srgbClr>
            </a:outerShdw>
          </a:effectLst>
        </p:spPr>
      </p:pic>
      <p:pic>
        <p:nvPicPr>
          <p:cNvPr id="361" name="Google Shape;361;p21"/>
          <p:cNvPicPr preferRelativeResize="0"/>
          <p:nvPr/>
        </p:nvPicPr>
        <p:blipFill rotWithShape="1">
          <a:blip r:embed="rId6">
            <a:alphaModFix/>
          </a:blip>
          <a:srcRect/>
          <a:stretch/>
        </p:blipFill>
        <p:spPr>
          <a:xfrm>
            <a:off x="7594407" y="897468"/>
            <a:ext cx="4698391" cy="6223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 calcmode="lin" valueType="num">
                                      <p:cBhvr additive="base">
                                        <p:cTn id="7" dur="500"/>
                                        <p:tgtEl>
                                          <p:spTgt spid="36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1"/>
                                        </p:tgtEl>
                                        <p:attrNameLst>
                                          <p:attrName>style.visibility</p:attrName>
                                        </p:attrNameLst>
                                      </p:cBhvr>
                                      <p:to>
                                        <p:strVal val="visible"/>
                                      </p:to>
                                    </p:set>
                                    <p:animEffect transition="in" filter="fade">
                                      <p:cBhvr>
                                        <p:cTn id="12"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535DD49-9368-4137-9F31-9A28AFB2EE1A}"/>
              </a:ext>
            </a:extLst>
          </p:cNvPr>
          <p:cNvCxnSpPr>
            <a:cxnSpLocks/>
          </p:cNvCxnSpPr>
          <p:nvPr/>
        </p:nvCxnSpPr>
        <p:spPr>
          <a:xfrm>
            <a:off x="6096000" y="943276"/>
            <a:ext cx="49581" cy="5126967"/>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10A979E-A5F2-43D8-A292-3869374CE5D4}"/>
              </a:ext>
            </a:extLst>
          </p:cNvPr>
          <p:cNvSpPr/>
          <p:nvPr/>
        </p:nvSpPr>
        <p:spPr>
          <a:xfrm>
            <a:off x="465593" y="1108038"/>
            <a:ext cx="552316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El proceso de formación y difusión de conocimiento inicia con la identificación del </a:t>
            </a:r>
            <a:r>
              <a:rPr kumimoji="0" lang="es-419"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problema crítico para el agricultor</a:t>
            </a:r>
            <a:r>
              <a:rPr kumimoji="0" lang="es-419"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La meta es </a:t>
            </a:r>
            <a:r>
              <a:rPr kumimoji="0" lang="es-419"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solucionar sus problemas</a:t>
            </a:r>
            <a:r>
              <a:rPr kumimoji="0" lang="es-419"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esto genera la agenda de investigación y extensión. </a:t>
            </a:r>
          </a:p>
        </p:txBody>
      </p:sp>
      <p:grpSp>
        <p:nvGrpSpPr>
          <p:cNvPr id="9" name="Group 8">
            <a:extLst>
              <a:ext uri="{FF2B5EF4-FFF2-40B4-BE49-F238E27FC236}">
                <a16:creationId xmlns:a16="http://schemas.microsoft.com/office/drawing/2014/main" id="{49DA86EB-AA7C-4EEB-8B52-AB86DBC7AD44}"/>
              </a:ext>
            </a:extLst>
          </p:cNvPr>
          <p:cNvGrpSpPr/>
          <p:nvPr/>
        </p:nvGrpSpPr>
        <p:grpSpPr>
          <a:xfrm>
            <a:off x="303946" y="2867713"/>
            <a:ext cx="5475526" cy="3513836"/>
            <a:chOff x="358871" y="1066296"/>
            <a:chExt cx="4470612" cy="3513836"/>
          </a:xfrm>
        </p:grpSpPr>
        <p:sp>
          <p:nvSpPr>
            <p:cNvPr id="10" name="Rectangle: Rounded Corners 9">
              <a:extLst>
                <a:ext uri="{FF2B5EF4-FFF2-40B4-BE49-F238E27FC236}">
                  <a16:creationId xmlns:a16="http://schemas.microsoft.com/office/drawing/2014/main" id="{60D8F8CB-A17D-4613-8A09-64931813282B}"/>
                </a:ext>
              </a:extLst>
            </p:cNvPr>
            <p:cNvSpPr/>
            <p:nvPr/>
          </p:nvSpPr>
          <p:spPr>
            <a:xfrm>
              <a:off x="358871" y="2391833"/>
              <a:ext cx="1496405" cy="40127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black"/>
                  </a:solidFill>
                  <a:effectLst/>
                  <a:uLnTx/>
                  <a:uFillTx/>
                  <a:latin typeface="Calibri" panose="020F0502020204030204"/>
                  <a:ea typeface="+mn-ea"/>
                  <a:cs typeface="+mn-cs"/>
                </a:rPr>
                <a:t>Agricultores</a:t>
              </a:r>
            </a:p>
          </p:txBody>
        </p:sp>
        <p:sp>
          <p:nvSpPr>
            <p:cNvPr id="11" name="Rectangle 10">
              <a:extLst>
                <a:ext uri="{FF2B5EF4-FFF2-40B4-BE49-F238E27FC236}">
                  <a16:creationId xmlns:a16="http://schemas.microsoft.com/office/drawing/2014/main" id="{90ABFB0A-FEFD-4AFF-A0B2-895A7751D0BA}"/>
                </a:ext>
              </a:extLst>
            </p:cNvPr>
            <p:cNvSpPr/>
            <p:nvPr/>
          </p:nvSpPr>
          <p:spPr>
            <a:xfrm>
              <a:off x="2264538" y="1078095"/>
              <a:ext cx="2564945" cy="329320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419" b="1" i="0" u="none" strike="noStrike" kern="1200" cap="none" spc="0" normalizeH="0" baseline="0" noProof="0" dirty="0">
                  <a:ln>
                    <a:noFill/>
                  </a:ln>
                  <a:solidFill>
                    <a:prstClr val="black"/>
                  </a:solidFill>
                  <a:effectLst/>
                  <a:uLnTx/>
                  <a:uFillTx/>
                  <a:latin typeface="Calibri" panose="020F0502020204030204"/>
                  <a:ea typeface="+mn-ea"/>
                  <a:cs typeface="+mn-cs"/>
                </a:rPr>
                <a:t>Preguntas generadoras: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s-419" b="1" i="0" u="none" strike="noStrike" kern="1200" cap="none" spc="0" normalizeH="0" baseline="0" noProof="0" dirty="0">
                  <a:ln>
                    <a:noFill/>
                  </a:ln>
                  <a:solidFill>
                    <a:prstClr val="black"/>
                  </a:solidFill>
                  <a:effectLst/>
                  <a:uLnTx/>
                  <a:uFillTx/>
                  <a:latin typeface="Calibri" panose="020F0502020204030204"/>
                  <a:ea typeface="+mn-ea"/>
                  <a:cs typeface="+mn-cs"/>
                </a:rPr>
                <a:t>Problema. </a:t>
              </a:r>
              <a:r>
                <a:rPr kumimoji="0" lang="es-419" b="0" i="0" u="none" strike="noStrike" kern="1200" cap="none" spc="0" normalizeH="0" baseline="0" noProof="0" dirty="0">
                  <a:ln>
                    <a:noFill/>
                  </a:ln>
                  <a:solidFill>
                    <a:prstClr val="black"/>
                  </a:solidFill>
                  <a:effectLst/>
                  <a:uLnTx/>
                  <a:uFillTx/>
                  <a:latin typeface="Calibri" panose="020F0502020204030204"/>
                  <a:ea typeface="+mn-ea"/>
                  <a:cs typeface="+mn-cs"/>
                </a:rPr>
                <a:t>Con el agricultor, ¿Cuál es el problema crítico que presenta en su sistema de producción? ¿Cuál es el cambio que se busca? </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s-419" b="1" i="0" u="none" strike="noStrike" kern="1200" cap="none" spc="0" normalizeH="0" baseline="0" noProof="0" dirty="0">
                  <a:ln>
                    <a:noFill/>
                  </a:ln>
                  <a:solidFill>
                    <a:prstClr val="black"/>
                  </a:solidFill>
                  <a:effectLst/>
                  <a:uLnTx/>
                  <a:uFillTx/>
                  <a:latin typeface="Calibri" panose="020F0502020204030204"/>
                  <a:ea typeface="+mn-ea"/>
                  <a:cs typeface="+mn-cs"/>
                </a:rPr>
                <a:t>Solución.</a:t>
              </a:r>
              <a:r>
                <a:rPr kumimoji="0" lang="es-419" b="0" i="0" u="none" strike="noStrike" kern="1200" cap="none" spc="0" normalizeH="0" baseline="0" noProof="0" dirty="0">
                  <a:ln>
                    <a:noFill/>
                  </a:ln>
                  <a:solidFill>
                    <a:prstClr val="black"/>
                  </a:solidFill>
                  <a:effectLst/>
                  <a:uLnTx/>
                  <a:uFillTx/>
                  <a:latin typeface="Calibri" panose="020F0502020204030204"/>
                  <a:ea typeface="+mn-ea"/>
                  <a:cs typeface="+mn-cs"/>
                </a:rPr>
                <a:t> Con el agricultor, ¿Cuál es la práctica crítica para tratar el problema crítico? ¿Cuál es la recomendación y por qué? </a:t>
              </a:r>
            </a:p>
          </p:txBody>
        </p:sp>
        <p:sp>
          <p:nvSpPr>
            <p:cNvPr id="12" name="Left Brace 11">
              <a:extLst>
                <a:ext uri="{FF2B5EF4-FFF2-40B4-BE49-F238E27FC236}">
                  <a16:creationId xmlns:a16="http://schemas.microsoft.com/office/drawing/2014/main" id="{54ED77FA-CBFB-44AF-940A-C123A8AE782C}"/>
                </a:ext>
              </a:extLst>
            </p:cNvPr>
            <p:cNvSpPr/>
            <p:nvPr/>
          </p:nvSpPr>
          <p:spPr>
            <a:xfrm>
              <a:off x="1886562" y="1066296"/>
              <a:ext cx="459812" cy="35138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7D296826-2950-441B-816D-829E2AFABEBC}"/>
              </a:ext>
            </a:extLst>
          </p:cNvPr>
          <p:cNvSpPr/>
          <p:nvPr/>
        </p:nvSpPr>
        <p:spPr>
          <a:xfrm>
            <a:off x="1323466" y="355691"/>
            <a:ext cx="10448181" cy="47000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s-SV" sz="2400" b="1" i="1" u="none" strike="noStrike" kern="1200" cap="none" spc="0" normalizeH="0" baseline="0" noProof="0" dirty="0">
                <a:ln>
                  <a:noFill/>
                </a:ln>
                <a:solidFill>
                  <a:srgbClr val="2E74B5"/>
                </a:solidFill>
                <a:effectLst/>
                <a:uLnTx/>
                <a:uFillTx/>
                <a:latin typeface="Calibri" panose="020F0502020204030204"/>
                <a:ea typeface="Calibri" panose="020F0502020204030204" pitchFamily="34" charset="0"/>
                <a:cs typeface="Times New Roman" panose="02020603050405020304" pitchFamily="18" charset="0"/>
              </a:rPr>
              <a:t>Construcción de una red de extensión horizontal con agricultores en sus parcelas</a:t>
            </a:r>
            <a:endParaRPr kumimoji="0" lang="es-SV" sz="3200" b="1" i="1" u="none" strike="noStrike" kern="1200" cap="none" spc="0" normalizeH="0" baseline="0" noProof="0" dirty="0">
              <a:ln>
                <a:noFill/>
              </a:ln>
              <a:solidFill>
                <a:srgbClr val="2E74B5"/>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413299BE-F1C4-4535-8D54-FD8DE11AC26E}"/>
              </a:ext>
            </a:extLst>
          </p:cNvPr>
          <p:cNvGrpSpPr/>
          <p:nvPr/>
        </p:nvGrpSpPr>
        <p:grpSpPr>
          <a:xfrm>
            <a:off x="6302405" y="1165962"/>
            <a:ext cx="5478844" cy="3546109"/>
            <a:chOff x="6291422" y="62197"/>
            <a:chExt cx="4947632" cy="2557469"/>
          </a:xfrm>
        </p:grpSpPr>
        <p:grpSp>
          <p:nvGrpSpPr>
            <p:cNvPr id="15" name="Group 14">
              <a:extLst>
                <a:ext uri="{FF2B5EF4-FFF2-40B4-BE49-F238E27FC236}">
                  <a16:creationId xmlns:a16="http://schemas.microsoft.com/office/drawing/2014/main" id="{9E2D9453-A223-4653-A8ED-6E3626CF79C6}"/>
                </a:ext>
              </a:extLst>
            </p:cNvPr>
            <p:cNvGrpSpPr/>
            <p:nvPr/>
          </p:nvGrpSpPr>
          <p:grpSpPr>
            <a:xfrm>
              <a:off x="6291422" y="1085877"/>
              <a:ext cx="3200489" cy="1533789"/>
              <a:chOff x="586414" y="3442161"/>
              <a:chExt cx="3200489" cy="1533789"/>
            </a:xfrm>
          </p:grpSpPr>
          <p:sp>
            <p:nvSpPr>
              <p:cNvPr id="21" name="Rectangle: Rounded Corners 20">
                <a:extLst>
                  <a:ext uri="{FF2B5EF4-FFF2-40B4-BE49-F238E27FC236}">
                    <a16:creationId xmlns:a16="http://schemas.microsoft.com/office/drawing/2014/main" id="{69ECFDAA-64BA-4B63-AB00-11B62CA28E0C}"/>
                  </a:ext>
                </a:extLst>
              </p:cNvPr>
              <p:cNvSpPr/>
              <p:nvPr/>
            </p:nvSpPr>
            <p:spPr>
              <a:xfrm>
                <a:off x="586414" y="3766541"/>
                <a:ext cx="1280176" cy="4012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Especialista</a:t>
                </a: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CE8DD76C-3A82-4B90-BCE7-20245C061428}"/>
                  </a:ext>
                </a:extLst>
              </p:cNvPr>
              <p:cNvSpPr/>
              <p:nvPr/>
            </p:nvSpPr>
            <p:spPr>
              <a:xfrm>
                <a:off x="2080041" y="4574677"/>
                <a:ext cx="1706862"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Extensionista</a:t>
                </a:r>
              </a:p>
            </p:txBody>
          </p:sp>
          <p:cxnSp>
            <p:nvCxnSpPr>
              <p:cNvPr id="23" name="Straight Arrow Connector 22">
                <a:extLst>
                  <a:ext uri="{FF2B5EF4-FFF2-40B4-BE49-F238E27FC236}">
                    <a16:creationId xmlns:a16="http://schemas.microsoft.com/office/drawing/2014/main" id="{3408F3CA-F8F9-4EBD-8928-6A12ACB458F3}"/>
                  </a:ext>
                </a:extLst>
              </p:cNvPr>
              <p:cNvCxnSpPr>
                <a:cxnSpLocks/>
              </p:cNvCxnSpPr>
              <p:nvPr/>
            </p:nvCxnSpPr>
            <p:spPr>
              <a:xfrm>
                <a:off x="2737180" y="3997549"/>
                <a:ext cx="0" cy="554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DD5A81-9A9A-4555-A8A4-9B6509CD7160}"/>
                  </a:ext>
                </a:extLst>
              </p:cNvPr>
              <p:cNvCxnSpPr>
                <a:cxnSpLocks/>
              </p:cNvCxnSpPr>
              <p:nvPr/>
            </p:nvCxnSpPr>
            <p:spPr>
              <a:xfrm>
                <a:off x="1796517" y="4001430"/>
                <a:ext cx="1811254" cy="0"/>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91644236-1F10-4AFB-944F-CDEB58561414}"/>
                  </a:ext>
                </a:extLst>
              </p:cNvPr>
              <p:cNvSpPr/>
              <p:nvPr/>
            </p:nvSpPr>
            <p:spPr>
              <a:xfrm>
                <a:off x="1825394" y="3442161"/>
                <a:ext cx="1811254" cy="401270"/>
              </a:xfrm>
              <a:prstGeom prst="ellipse">
                <a:avLst/>
              </a:prstGeom>
              <a:solidFill>
                <a:srgbClr val="E2F0D9">
                  <a:alpha val="27843"/>
                </a:srgbClr>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cogeneración de conocimiento</a:t>
                </a:r>
              </a:p>
            </p:txBody>
          </p:sp>
          <p:cxnSp>
            <p:nvCxnSpPr>
              <p:cNvPr id="26" name="Connector: Curved 25">
                <a:extLst>
                  <a:ext uri="{FF2B5EF4-FFF2-40B4-BE49-F238E27FC236}">
                    <a16:creationId xmlns:a16="http://schemas.microsoft.com/office/drawing/2014/main" id="{85885A96-BEFB-41DA-B8BC-188586996E21}"/>
                  </a:ext>
                </a:extLst>
              </p:cNvPr>
              <p:cNvCxnSpPr>
                <a:cxnSpLocks/>
                <a:stCxn id="21" idx="2"/>
                <a:endCxn id="22" idx="1"/>
              </p:cNvCxnSpPr>
              <p:nvPr/>
            </p:nvCxnSpPr>
            <p:spPr>
              <a:xfrm rot="16200000" flipH="1">
                <a:off x="1349521" y="4044793"/>
                <a:ext cx="607500" cy="853540"/>
              </a:xfrm>
              <a:prstGeom prst="curvedConnector2">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464D5BC1-D9D3-4D3E-9050-930B0EB69C44}"/>
                </a:ext>
              </a:extLst>
            </p:cNvPr>
            <p:cNvSpPr/>
            <p:nvPr/>
          </p:nvSpPr>
          <p:spPr>
            <a:xfrm>
              <a:off x="6531924" y="62197"/>
              <a:ext cx="4707130" cy="865682"/>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black"/>
                  </a:solidFill>
                  <a:effectLst/>
                  <a:uLnTx/>
                  <a:uFillTx/>
                  <a:latin typeface="Calibri" panose="020F0502020204030204"/>
                  <a:ea typeface="+mn-ea"/>
                  <a:cs typeface="+mn-cs"/>
                </a:rPr>
                <a:t>El intercambio de saberes entre instructores y agricultores es el base de la dinámica de extensión</a:t>
              </a:r>
            </a:p>
          </p:txBody>
        </p:sp>
        <p:grpSp>
          <p:nvGrpSpPr>
            <p:cNvPr id="17" name="Group 16">
              <a:extLst>
                <a:ext uri="{FF2B5EF4-FFF2-40B4-BE49-F238E27FC236}">
                  <a16:creationId xmlns:a16="http://schemas.microsoft.com/office/drawing/2014/main" id="{0CFF905F-D751-4947-AE60-C3CA69474147}"/>
                </a:ext>
              </a:extLst>
            </p:cNvPr>
            <p:cNvGrpSpPr/>
            <p:nvPr/>
          </p:nvGrpSpPr>
          <p:grpSpPr>
            <a:xfrm>
              <a:off x="9427801" y="1428879"/>
              <a:ext cx="1811252" cy="804079"/>
              <a:chOff x="9421825" y="1458759"/>
              <a:chExt cx="1811252" cy="804079"/>
            </a:xfrm>
          </p:grpSpPr>
          <p:pic>
            <p:nvPicPr>
              <p:cNvPr id="18" name="Picture 17">
                <a:extLst>
                  <a:ext uri="{FF2B5EF4-FFF2-40B4-BE49-F238E27FC236}">
                    <a16:creationId xmlns:a16="http://schemas.microsoft.com/office/drawing/2014/main" id="{21DCA564-20B0-4B8C-946D-B01C097C65B5}"/>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9577944" y="1861767"/>
                <a:ext cx="342661" cy="401071"/>
              </a:xfrm>
              <a:prstGeom prst="rect">
                <a:avLst/>
              </a:prstGeom>
            </p:spPr>
          </p:pic>
          <p:sp>
            <p:nvSpPr>
              <p:cNvPr id="19" name="Rectangle: Rounded Corners 18">
                <a:extLst>
                  <a:ext uri="{FF2B5EF4-FFF2-40B4-BE49-F238E27FC236}">
                    <a16:creationId xmlns:a16="http://schemas.microsoft.com/office/drawing/2014/main" id="{0B11CF5F-6F97-4217-A6FD-02FA880D6FD5}"/>
                  </a:ext>
                </a:extLst>
              </p:cNvPr>
              <p:cNvSpPr/>
              <p:nvPr/>
            </p:nvSpPr>
            <p:spPr>
              <a:xfrm>
                <a:off x="9421825" y="1458759"/>
                <a:ext cx="1811252" cy="40127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Agricultor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0" i="0" u="none" strike="noStrike" kern="1200" cap="none" spc="0" normalizeH="0" baseline="0" noProof="0" dirty="0">
                    <a:ln>
                      <a:noFill/>
                    </a:ln>
                    <a:solidFill>
                      <a:prstClr val="black"/>
                    </a:solidFill>
                    <a:effectLst/>
                    <a:uLnTx/>
                    <a:uFillTx/>
                    <a:latin typeface="Calibri" panose="020F0502020204030204"/>
                    <a:ea typeface="+mn-ea"/>
                    <a:cs typeface="+mn-cs"/>
                  </a:rPr>
                  <a:t>(en su finca)</a:t>
                </a: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AF464DE-F196-40DC-B5E9-8CCBF069CB8F}"/>
                  </a:ext>
                </a:extLst>
              </p:cNvPr>
              <p:cNvPicPr>
                <a:picLocks noChangeAspect="1"/>
              </p:cNvPicPr>
              <p:nvPr/>
            </p:nvPicPr>
            <p:blipFill>
              <a:blip r:embed="rId4"/>
              <a:stretch>
                <a:fillRect/>
              </a:stretch>
            </p:blipFill>
            <p:spPr>
              <a:xfrm>
                <a:off x="10684978" y="1940325"/>
                <a:ext cx="342661" cy="313567"/>
              </a:xfrm>
              <a:prstGeom prst="rect">
                <a:avLst/>
              </a:prstGeom>
            </p:spPr>
          </p:pic>
        </p:grpSp>
      </p:grpSp>
      <p:pic>
        <p:nvPicPr>
          <p:cNvPr id="4" name="Picture 12">
            <a:extLst>
              <a:ext uri="{FF2B5EF4-FFF2-40B4-BE49-F238E27FC236}">
                <a16:creationId xmlns:a16="http://schemas.microsoft.com/office/drawing/2014/main" id="{AA376F62-7A19-F30D-8C0E-F8F5100D75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514"/>
          <a:stretch/>
        </p:blipFill>
        <p:spPr bwMode="auto">
          <a:xfrm>
            <a:off x="6625913" y="5016084"/>
            <a:ext cx="2188234" cy="1485375"/>
          </a:xfrm>
          <a:prstGeom prst="rect">
            <a:avLst/>
          </a:prstGeom>
          <a:noFill/>
          <a:ln>
            <a:solidFill>
              <a:schemeClr val="accent1">
                <a:lumMod val="50000"/>
              </a:schemeClr>
            </a:solidFill>
          </a:ln>
        </p:spPr>
      </p:pic>
      <p:pic>
        <p:nvPicPr>
          <p:cNvPr id="5" name="Imagen 4">
            <a:extLst>
              <a:ext uri="{FF2B5EF4-FFF2-40B4-BE49-F238E27FC236}">
                <a16:creationId xmlns:a16="http://schemas.microsoft.com/office/drawing/2014/main" id="{74B6DD5A-86C3-2F95-3FC6-CA0062E3E65D}"/>
              </a:ext>
            </a:extLst>
          </p:cNvPr>
          <p:cNvPicPr>
            <a:picLocks noChangeAspect="1"/>
          </p:cNvPicPr>
          <p:nvPr/>
        </p:nvPicPr>
        <p:blipFill>
          <a:blip r:embed="rId6"/>
          <a:stretch>
            <a:fillRect/>
          </a:stretch>
        </p:blipFill>
        <p:spPr>
          <a:xfrm>
            <a:off x="9205360" y="5016084"/>
            <a:ext cx="2575888" cy="1485375"/>
          </a:xfrm>
          <a:prstGeom prst="rect">
            <a:avLst/>
          </a:prstGeom>
        </p:spPr>
      </p:pic>
    </p:spTree>
    <p:extLst>
      <p:ext uri="{BB962C8B-B14F-4D97-AF65-F5344CB8AC3E}">
        <p14:creationId xmlns:p14="http://schemas.microsoft.com/office/powerpoint/2010/main" val="907489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1"/>
          <p:cNvSpPr txBox="1"/>
          <p:nvPr/>
        </p:nvSpPr>
        <p:spPr>
          <a:xfrm>
            <a:off x="667540" y="704559"/>
            <a:ext cx="10856800" cy="616000"/>
          </a:xfrm>
          <a:prstGeom prst="rect">
            <a:avLst/>
          </a:prstGeom>
          <a:noFill/>
          <a:ln>
            <a:noFill/>
          </a:ln>
        </p:spPr>
        <p:txBody>
          <a:bodyPr spcFirstLastPara="1" wrap="square" lIns="0" tIns="0" rIns="0" bIns="0" anchor="ctr" anchorCtr="0">
            <a:noAutofit/>
          </a:bodyPr>
          <a:lstStyle/>
          <a:p>
            <a:pPr algn="ctr">
              <a:lnSpc>
                <a:spcPct val="90000"/>
              </a:lnSpc>
            </a:pPr>
            <a:r>
              <a:rPr lang="es" sz="3200" b="1" dirty="0">
                <a:latin typeface="Calibri"/>
                <a:ea typeface="Calibri"/>
                <a:cs typeface="Calibri"/>
                <a:sym typeface="Calibri"/>
              </a:rPr>
              <a:t>Provisión de servicios de exportación</a:t>
            </a:r>
            <a:endParaRPr sz="3200" b="1" dirty="0">
              <a:latin typeface="Calibri"/>
              <a:ea typeface="Calibri"/>
              <a:cs typeface="Calibri"/>
              <a:sym typeface="Calibri"/>
            </a:endParaRPr>
          </a:p>
        </p:txBody>
      </p:sp>
      <p:grpSp>
        <p:nvGrpSpPr>
          <p:cNvPr id="2" name="Grupo 1">
            <a:extLst>
              <a:ext uri="{FF2B5EF4-FFF2-40B4-BE49-F238E27FC236}">
                <a16:creationId xmlns:a16="http://schemas.microsoft.com/office/drawing/2014/main" id="{EAC361F3-F3E9-A4A5-D0CB-0758AA57A419}"/>
              </a:ext>
            </a:extLst>
          </p:cNvPr>
          <p:cNvGrpSpPr/>
          <p:nvPr/>
        </p:nvGrpSpPr>
        <p:grpSpPr>
          <a:xfrm>
            <a:off x="1330934" y="2342727"/>
            <a:ext cx="9530132" cy="3810714"/>
            <a:chOff x="1330933" y="2763351"/>
            <a:chExt cx="9530132" cy="3810714"/>
          </a:xfrm>
        </p:grpSpPr>
        <p:pic>
          <p:nvPicPr>
            <p:cNvPr id="197" name="Google Shape;197;p31"/>
            <p:cNvPicPr preferRelativeResize="0"/>
            <p:nvPr/>
          </p:nvPicPr>
          <p:blipFill rotWithShape="1">
            <a:blip r:embed="rId3">
              <a:alphaModFix/>
            </a:blip>
            <a:srcRect/>
            <a:stretch/>
          </p:blipFill>
          <p:spPr>
            <a:xfrm>
              <a:off x="5558167" y="2763351"/>
              <a:ext cx="1219200" cy="1219200"/>
            </a:xfrm>
            <a:prstGeom prst="rect">
              <a:avLst/>
            </a:prstGeom>
            <a:noFill/>
            <a:ln>
              <a:noFill/>
            </a:ln>
          </p:spPr>
        </p:pic>
        <p:pic>
          <p:nvPicPr>
            <p:cNvPr id="198" name="Google Shape;198;p31"/>
            <p:cNvPicPr preferRelativeResize="0"/>
            <p:nvPr/>
          </p:nvPicPr>
          <p:blipFill rotWithShape="1">
            <a:blip r:embed="rId4">
              <a:alphaModFix/>
            </a:blip>
            <a:srcRect/>
            <a:stretch/>
          </p:blipFill>
          <p:spPr>
            <a:xfrm>
              <a:off x="8829680" y="4600600"/>
              <a:ext cx="1219200" cy="1219200"/>
            </a:xfrm>
            <a:prstGeom prst="rect">
              <a:avLst/>
            </a:prstGeom>
            <a:noFill/>
            <a:ln>
              <a:noFill/>
            </a:ln>
          </p:spPr>
        </p:pic>
        <p:pic>
          <p:nvPicPr>
            <p:cNvPr id="199" name="Google Shape;199;p31"/>
            <p:cNvPicPr preferRelativeResize="0"/>
            <p:nvPr/>
          </p:nvPicPr>
          <p:blipFill rotWithShape="1">
            <a:blip r:embed="rId5">
              <a:alphaModFix/>
            </a:blip>
            <a:srcRect/>
            <a:stretch/>
          </p:blipFill>
          <p:spPr>
            <a:xfrm>
              <a:off x="2143139" y="4600597"/>
              <a:ext cx="1219200" cy="1219200"/>
            </a:xfrm>
            <a:prstGeom prst="rect">
              <a:avLst/>
            </a:prstGeom>
            <a:noFill/>
            <a:ln>
              <a:noFill/>
            </a:ln>
          </p:spPr>
        </p:pic>
        <p:sp>
          <p:nvSpPr>
            <p:cNvPr id="200" name="Google Shape;200;p31"/>
            <p:cNvSpPr txBox="1"/>
            <p:nvPr/>
          </p:nvSpPr>
          <p:spPr>
            <a:xfrm>
              <a:off x="1330933" y="5906465"/>
              <a:ext cx="2843600" cy="667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s" sz="1867" b="1">
                  <a:solidFill>
                    <a:srgbClr val="CC0000"/>
                  </a:solidFill>
                  <a:latin typeface="Calibri"/>
                  <a:ea typeface="Calibri"/>
                  <a:cs typeface="Calibri"/>
                  <a:sym typeface="Calibri"/>
                </a:rPr>
                <a:t>Productores</a:t>
              </a:r>
              <a:endParaRPr sz="1867" b="1">
                <a:solidFill>
                  <a:srgbClr val="CC0000"/>
                </a:solidFill>
                <a:latin typeface="Calibri"/>
                <a:ea typeface="Calibri"/>
                <a:cs typeface="Calibri"/>
                <a:sym typeface="Calibri"/>
              </a:endParaRPr>
            </a:p>
          </p:txBody>
        </p:sp>
        <p:sp>
          <p:nvSpPr>
            <p:cNvPr id="201" name="Google Shape;201;p31"/>
            <p:cNvSpPr txBox="1"/>
            <p:nvPr/>
          </p:nvSpPr>
          <p:spPr>
            <a:xfrm>
              <a:off x="4636967" y="4034599"/>
              <a:ext cx="3061600" cy="667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s" sz="1867" b="1" dirty="0">
                  <a:solidFill>
                    <a:srgbClr val="CC0000"/>
                  </a:solidFill>
                  <a:latin typeface="Calibri"/>
                  <a:ea typeface="Calibri"/>
                  <a:cs typeface="Calibri"/>
                  <a:sym typeface="Calibri"/>
                </a:rPr>
                <a:t>Proveedores de servicios de exportación (PSE)</a:t>
              </a:r>
              <a:endParaRPr sz="1867" b="1" dirty="0">
                <a:solidFill>
                  <a:srgbClr val="CC0000"/>
                </a:solidFill>
                <a:latin typeface="Calibri"/>
                <a:ea typeface="Calibri"/>
                <a:cs typeface="Calibri"/>
                <a:sym typeface="Calibri"/>
              </a:endParaRPr>
            </a:p>
          </p:txBody>
        </p:sp>
        <p:sp>
          <p:nvSpPr>
            <p:cNvPr id="202" name="Google Shape;202;p31"/>
            <p:cNvSpPr txBox="1"/>
            <p:nvPr/>
          </p:nvSpPr>
          <p:spPr>
            <a:xfrm>
              <a:off x="8017465" y="5906465"/>
              <a:ext cx="2843600" cy="667600"/>
            </a:xfrm>
            <a:prstGeom prst="rect">
              <a:avLst/>
            </a:prstGeom>
            <a:noFill/>
            <a:ln>
              <a:noFill/>
            </a:ln>
          </p:spPr>
          <p:txBody>
            <a:bodyPr spcFirstLastPara="1" wrap="square" lIns="121900" tIns="121900" rIns="121900" bIns="121900" anchor="t" anchorCtr="0">
              <a:noAutofit/>
            </a:bodyPr>
            <a:lstStyle/>
            <a:p>
              <a:pPr algn="ctr">
                <a:buClr>
                  <a:srgbClr val="000000"/>
                </a:buClr>
                <a:buSzPts val="1400"/>
              </a:pPr>
              <a:r>
                <a:rPr lang="es" sz="1867" b="1">
                  <a:solidFill>
                    <a:srgbClr val="CC0000"/>
                  </a:solidFill>
                  <a:latin typeface="Calibri"/>
                  <a:ea typeface="Calibri"/>
                  <a:cs typeface="Calibri"/>
                  <a:sym typeface="Calibri"/>
                </a:rPr>
                <a:t>Compradores</a:t>
              </a:r>
              <a:endParaRPr sz="1867" b="1">
                <a:solidFill>
                  <a:srgbClr val="CC0000"/>
                </a:solidFill>
                <a:latin typeface="Calibri"/>
                <a:ea typeface="Calibri"/>
                <a:cs typeface="Calibri"/>
                <a:sym typeface="Calibri"/>
              </a:endParaRPr>
            </a:p>
          </p:txBody>
        </p:sp>
        <p:cxnSp>
          <p:nvCxnSpPr>
            <p:cNvPr id="203" name="Google Shape;203;p31"/>
            <p:cNvCxnSpPr>
              <a:stCxn id="199" idx="3"/>
              <a:endCxn id="198" idx="1"/>
            </p:cNvCxnSpPr>
            <p:nvPr/>
          </p:nvCxnSpPr>
          <p:spPr>
            <a:xfrm>
              <a:off x="3362339" y="5210197"/>
              <a:ext cx="5467200" cy="0"/>
            </a:xfrm>
            <a:prstGeom prst="straightConnector1">
              <a:avLst/>
            </a:prstGeom>
            <a:noFill/>
            <a:ln w="9525" cap="flat" cmpd="sng">
              <a:solidFill>
                <a:srgbClr val="CC0000"/>
              </a:solidFill>
              <a:prstDash val="dash"/>
              <a:round/>
              <a:headEnd type="none" w="sm" len="sm"/>
              <a:tailEnd type="none" w="sm" len="sm"/>
            </a:ln>
          </p:spPr>
        </p:cxnSp>
        <p:cxnSp>
          <p:nvCxnSpPr>
            <p:cNvPr id="204" name="Google Shape;204;p31"/>
            <p:cNvCxnSpPr>
              <a:cxnSpLocks/>
            </p:cNvCxnSpPr>
            <p:nvPr/>
          </p:nvCxnSpPr>
          <p:spPr>
            <a:xfrm flipH="1">
              <a:off x="2752567" y="3252620"/>
              <a:ext cx="2805600" cy="1227600"/>
            </a:xfrm>
            <a:prstGeom prst="bentConnector2">
              <a:avLst/>
            </a:prstGeom>
            <a:noFill/>
            <a:ln w="9525" cap="flat" cmpd="sng">
              <a:solidFill>
                <a:srgbClr val="CC0000"/>
              </a:solidFill>
              <a:prstDash val="solid"/>
              <a:round/>
              <a:headEnd type="none" w="sm" len="sm"/>
              <a:tailEnd type="none" w="sm" len="sm"/>
            </a:ln>
          </p:spPr>
        </p:cxnSp>
        <p:cxnSp>
          <p:nvCxnSpPr>
            <p:cNvPr id="205" name="Google Shape;205;p31"/>
            <p:cNvCxnSpPr>
              <a:stCxn id="197" idx="3"/>
              <a:endCxn id="198" idx="0"/>
            </p:cNvCxnSpPr>
            <p:nvPr/>
          </p:nvCxnSpPr>
          <p:spPr>
            <a:xfrm>
              <a:off x="6777367" y="3372951"/>
              <a:ext cx="2662000" cy="1227600"/>
            </a:xfrm>
            <a:prstGeom prst="bentConnector2">
              <a:avLst/>
            </a:prstGeom>
            <a:noFill/>
            <a:ln w="9525" cap="flat" cmpd="sng">
              <a:solidFill>
                <a:srgbClr val="CC0000"/>
              </a:solidFill>
              <a:prstDash val="solid"/>
              <a:round/>
              <a:headEnd type="none" w="sm" len="sm"/>
              <a:tailEnd type="none" w="sm" len="sm"/>
            </a:ln>
          </p:spPr>
        </p:cxn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4">
          <a:extLst>
            <a:ext uri="{FF2B5EF4-FFF2-40B4-BE49-F238E27FC236}">
              <a16:creationId xmlns:a16="http://schemas.microsoft.com/office/drawing/2014/main" id="{B113E3EE-4F0C-84C0-8545-20EE511E04A8}"/>
            </a:ext>
          </a:extLst>
        </p:cNvPr>
        <p:cNvGrpSpPr/>
        <p:nvPr/>
      </p:nvGrpSpPr>
      <p:grpSpPr>
        <a:xfrm>
          <a:off x="0" y="0"/>
          <a:ext cx="0" cy="0"/>
          <a:chOff x="0" y="0"/>
          <a:chExt cx="0" cy="0"/>
        </a:xfrm>
      </p:grpSpPr>
      <p:sp>
        <p:nvSpPr>
          <p:cNvPr id="196" name="Google Shape;196;p31">
            <a:extLst>
              <a:ext uri="{FF2B5EF4-FFF2-40B4-BE49-F238E27FC236}">
                <a16:creationId xmlns:a16="http://schemas.microsoft.com/office/drawing/2014/main" id="{59E61A74-CAC0-30AB-92C1-58DA27A4DC36}"/>
              </a:ext>
            </a:extLst>
          </p:cNvPr>
          <p:cNvSpPr/>
          <p:nvPr/>
        </p:nvSpPr>
        <p:spPr>
          <a:xfrm>
            <a:off x="916610" y="4922004"/>
            <a:ext cx="10965600" cy="1225600"/>
          </a:xfrm>
          <a:prstGeom prst="rect">
            <a:avLst/>
          </a:prstGeom>
          <a:noFill/>
          <a:ln>
            <a:noFill/>
          </a:ln>
        </p:spPr>
        <p:txBody>
          <a:bodyPr spcFirstLastPara="1" wrap="square" lIns="91433" tIns="45700" rIns="91433" bIns="45700" anchor="t" anchorCtr="0">
            <a:noAutofit/>
          </a:bodyPr>
          <a:lstStyle/>
          <a:p>
            <a:pPr algn="just">
              <a:buClr>
                <a:srgbClr val="000000"/>
              </a:buClr>
              <a:buSzPts val="1200"/>
            </a:pPr>
            <a:endParaRPr sz="2400" dirty="0">
              <a:solidFill>
                <a:srgbClr val="000000"/>
              </a:solidFill>
              <a:latin typeface="Calibri"/>
              <a:ea typeface="Calibri"/>
              <a:cs typeface="Calibri"/>
              <a:sym typeface="Calibri"/>
            </a:endParaRPr>
          </a:p>
        </p:txBody>
      </p:sp>
      <p:sp>
        <p:nvSpPr>
          <p:cNvPr id="2" name="Marcador de contenido 1">
            <a:extLst>
              <a:ext uri="{FF2B5EF4-FFF2-40B4-BE49-F238E27FC236}">
                <a16:creationId xmlns:a16="http://schemas.microsoft.com/office/drawing/2014/main" id="{C18A6B5C-AA5E-0F32-2C24-D165A72CD7FA}"/>
              </a:ext>
            </a:extLst>
          </p:cNvPr>
          <p:cNvSpPr txBox="1">
            <a:spLocks/>
          </p:cNvSpPr>
          <p:nvPr/>
        </p:nvSpPr>
        <p:spPr>
          <a:xfrm>
            <a:off x="1051971" y="901783"/>
            <a:ext cx="10515600" cy="5437208"/>
          </a:xfrm>
          <a:prstGeom prst="rect">
            <a:avLst/>
          </a:prstGeom>
          <a:noFill/>
          <a:ln>
            <a:noFill/>
          </a:ln>
        </p:spPr>
        <p:txBody>
          <a:bodyPr spcFirstLastPara="1" vert="horz" wrap="square" lIns="91425" tIns="91425" rIns="91425" bIns="91425" rtlCol="0" anchor="ctr" anchorCtr="0">
            <a:noAutofit/>
          </a:bodyPr>
          <a:lstStyle>
            <a:lvl1pPr marL="609585" lvl="0" indent="-457189" algn="l" defTabSz="914400" rtl="0" eaLnBrk="1" latinLnBrk="0" hangingPunct="1">
              <a:lnSpc>
                <a:spcPct val="115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15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15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s-SV" sz="2100" dirty="0">
                <a:solidFill>
                  <a:srgbClr val="000000"/>
                </a:solidFill>
                <a:ea typeface="Calibri"/>
                <a:cs typeface="Calibri"/>
                <a:sym typeface="Calibri"/>
              </a:rPr>
              <a:t>Un PSE es un exportador que </a:t>
            </a:r>
            <a:r>
              <a:rPr lang="es-SV" sz="2100" b="1" dirty="0">
                <a:solidFill>
                  <a:srgbClr val="000000"/>
                </a:solidFill>
                <a:ea typeface="Calibri"/>
                <a:cs typeface="Calibri"/>
                <a:sym typeface="Calibri"/>
              </a:rPr>
              <a:t>facilita procesos operativos y legales para exportar </a:t>
            </a:r>
            <a:r>
              <a:rPr lang="es-SV" sz="2100" dirty="0">
                <a:solidFill>
                  <a:srgbClr val="000000"/>
                </a:solidFill>
                <a:ea typeface="Calibri"/>
                <a:cs typeface="Calibri"/>
                <a:sym typeface="Calibri"/>
              </a:rPr>
              <a:t>un café en nombre de (o en asociación con) una organización de agricultores, un agricultor individual o un comerciante de café especializado nacional o extranjero.</a:t>
            </a:r>
          </a:p>
          <a:p>
            <a:pPr>
              <a:spcAft>
                <a:spcPts val="1200"/>
              </a:spcAft>
            </a:pPr>
            <a:r>
              <a:rPr lang="es-SV" sz="2100" dirty="0">
                <a:solidFill>
                  <a:srgbClr val="000000"/>
                </a:solidFill>
                <a:ea typeface="Calibri"/>
                <a:cs typeface="Calibri"/>
                <a:sym typeface="Calibri"/>
              </a:rPr>
              <a:t>El servicio puede </a:t>
            </a:r>
            <a:r>
              <a:rPr lang="es-SV" sz="2100" b="1" dirty="0">
                <a:solidFill>
                  <a:srgbClr val="000000"/>
                </a:solidFill>
                <a:ea typeface="Calibri"/>
                <a:cs typeface="Calibri"/>
                <a:sym typeface="Calibri"/>
              </a:rPr>
              <a:t>incorporar múltiples actividades en la cadena de suministro</a:t>
            </a:r>
            <a:r>
              <a:rPr lang="es-SV" sz="2100" dirty="0">
                <a:solidFill>
                  <a:srgbClr val="000000"/>
                </a:solidFill>
                <a:ea typeface="Calibri"/>
                <a:cs typeface="Calibri"/>
                <a:sym typeface="Calibri"/>
              </a:rPr>
              <a:t>, desde el financiamiento previo a la exportación hasta las distribuciones de pagos de exportación. </a:t>
            </a:r>
          </a:p>
          <a:p>
            <a:pPr>
              <a:spcAft>
                <a:spcPts val="1200"/>
              </a:spcAft>
            </a:pPr>
            <a:r>
              <a:rPr lang="es-SV" sz="2100" dirty="0">
                <a:solidFill>
                  <a:srgbClr val="000000"/>
                </a:solidFill>
                <a:ea typeface="Calibri"/>
                <a:cs typeface="Calibri"/>
                <a:sym typeface="Calibri"/>
              </a:rPr>
              <a:t>El servicio generalmente </a:t>
            </a:r>
            <a:r>
              <a:rPr lang="es-SV" sz="2100" b="1" dirty="0">
                <a:solidFill>
                  <a:srgbClr val="000000"/>
                </a:solidFill>
                <a:ea typeface="Calibri"/>
                <a:cs typeface="Calibri"/>
                <a:sym typeface="Calibri"/>
              </a:rPr>
              <a:t>comienza con la entrega física del café pergamino </a:t>
            </a:r>
            <a:r>
              <a:rPr lang="es-SV" sz="2100" dirty="0">
                <a:solidFill>
                  <a:srgbClr val="000000"/>
                </a:solidFill>
                <a:ea typeface="Calibri"/>
                <a:cs typeface="Calibri"/>
                <a:sym typeface="Calibri"/>
              </a:rPr>
              <a:t>seco a un almacén, incluye la molienda en seco, la entrega y la documentación de exportación, y finaliza después de distribuir el pago extranjero internacional a los productores.</a:t>
            </a:r>
          </a:p>
          <a:p>
            <a:pPr>
              <a:spcAft>
                <a:spcPts val="1200"/>
              </a:spcAft>
            </a:pPr>
            <a:r>
              <a:rPr lang="es-SV" sz="2100" dirty="0">
                <a:solidFill>
                  <a:srgbClr val="000000"/>
                </a:solidFill>
                <a:ea typeface="Calibri"/>
                <a:cs typeface="Calibri"/>
                <a:sym typeface="Calibri"/>
              </a:rPr>
              <a:t>Los PSE </a:t>
            </a:r>
            <a:r>
              <a:rPr lang="es-SV" sz="2100" b="1" dirty="0">
                <a:solidFill>
                  <a:srgbClr val="000000"/>
                </a:solidFill>
                <a:ea typeface="Calibri"/>
                <a:cs typeface="Calibri"/>
                <a:sym typeface="Calibri"/>
              </a:rPr>
              <a:t>facilitan el comercio directo entre productores y compradores </a:t>
            </a:r>
            <a:r>
              <a:rPr lang="es-SV" sz="2100" dirty="0">
                <a:solidFill>
                  <a:srgbClr val="000000"/>
                </a:solidFill>
                <a:ea typeface="Calibri"/>
                <a:cs typeface="Calibri"/>
                <a:sym typeface="Calibri"/>
              </a:rPr>
              <a:t>a través de la combinación de servicios de coordinación de exportaciones, esfuerzos de capacitación específicos y pueden aumentar las exportaciones de cafés especiales en combinación con soluciones técnicas innovadoras.</a:t>
            </a:r>
          </a:p>
          <a:p>
            <a:pPr>
              <a:spcAft>
                <a:spcPts val="1200"/>
              </a:spcAft>
            </a:pPr>
            <a:r>
              <a:rPr lang="es-SV" sz="2100" dirty="0">
                <a:solidFill>
                  <a:srgbClr val="000000"/>
                </a:solidFill>
                <a:ea typeface="Calibri"/>
                <a:cs typeface="Calibri"/>
                <a:sym typeface="Calibri"/>
              </a:rPr>
              <a:t>Productores, PSE y compradores comparten beneficios y asumen responsabilidades</a:t>
            </a:r>
          </a:p>
        </p:txBody>
      </p:sp>
    </p:spTree>
    <p:extLst>
      <p:ext uri="{BB962C8B-B14F-4D97-AF65-F5344CB8AC3E}">
        <p14:creationId xmlns:p14="http://schemas.microsoft.com/office/powerpoint/2010/main" val="282695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57"/>
        <p:cNvGrpSpPr/>
        <p:nvPr/>
      </p:nvGrpSpPr>
      <p:grpSpPr>
        <a:xfrm>
          <a:off x="0" y="0"/>
          <a:ext cx="0" cy="0"/>
          <a:chOff x="0" y="0"/>
          <a:chExt cx="0" cy="0"/>
        </a:xfrm>
      </p:grpSpPr>
      <p:sp>
        <p:nvSpPr>
          <p:cNvPr id="158" name="Google Shape;158;p30"/>
          <p:cNvSpPr/>
          <p:nvPr/>
        </p:nvSpPr>
        <p:spPr>
          <a:xfrm>
            <a:off x="7197712" y="1679746"/>
            <a:ext cx="43552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algn="just">
              <a:buClr>
                <a:schemeClr val="dk1"/>
              </a:buClr>
              <a:buSzPts val="1100"/>
            </a:pPr>
            <a:r>
              <a:rPr lang="es" sz="1467" dirty="0">
                <a:solidFill>
                  <a:schemeClr val="dk1"/>
                </a:solidFill>
                <a:latin typeface="Calibri"/>
                <a:ea typeface="Calibri"/>
                <a:cs typeface="Calibri"/>
                <a:sym typeface="Calibri"/>
              </a:rPr>
              <a:t>Los socios de implementación en el terreno brindan </a:t>
            </a:r>
            <a:r>
              <a:rPr lang="es" sz="1467" b="1" dirty="0">
                <a:solidFill>
                  <a:schemeClr val="dk1"/>
                </a:solidFill>
                <a:latin typeface="Calibri"/>
                <a:ea typeface="Calibri"/>
                <a:cs typeface="Calibri"/>
                <a:sym typeface="Calibri"/>
              </a:rPr>
              <a:t>servicios comerciales, de marketing y de capacitación técnica específicos </a:t>
            </a:r>
            <a:r>
              <a:rPr lang="es" sz="1467" dirty="0">
                <a:solidFill>
                  <a:schemeClr val="dk1"/>
                </a:solidFill>
                <a:latin typeface="Calibri"/>
                <a:ea typeface="Calibri"/>
                <a:cs typeface="Calibri"/>
                <a:sym typeface="Calibri"/>
              </a:rPr>
              <a:t>a los productores y apoyo en la gestión del cambio en toda la industria.</a:t>
            </a:r>
            <a:endParaRPr sz="1467" dirty="0">
              <a:latin typeface="Calibri"/>
              <a:ea typeface="Calibri"/>
              <a:cs typeface="Calibri"/>
              <a:sym typeface="Calibri"/>
            </a:endParaRPr>
          </a:p>
        </p:txBody>
      </p:sp>
      <p:sp>
        <p:nvSpPr>
          <p:cNvPr id="159" name="Google Shape;159;p30"/>
          <p:cNvSpPr/>
          <p:nvPr/>
        </p:nvSpPr>
        <p:spPr>
          <a:xfrm>
            <a:off x="7197712" y="3102146"/>
            <a:ext cx="43552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algn="just">
              <a:buClr>
                <a:schemeClr val="dk1"/>
              </a:buClr>
              <a:buSzPts val="1100"/>
            </a:pPr>
            <a:r>
              <a:rPr lang="es" sz="1467" dirty="0">
                <a:solidFill>
                  <a:schemeClr val="dk1"/>
                </a:solidFill>
                <a:latin typeface="Calibri"/>
                <a:ea typeface="Calibri"/>
                <a:cs typeface="Calibri"/>
                <a:sym typeface="Calibri"/>
              </a:rPr>
              <a:t>Las asociaciones con proveedores de servicios de exportación preseleccionados brindan el apoyo para </a:t>
            </a:r>
            <a:r>
              <a:rPr lang="es" sz="1467" b="1" dirty="0">
                <a:solidFill>
                  <a:schemeClr val="dk1"/>
                </a:solidFill>
                <a:latin typeface="Calibri"/>
                <a:ea typeface="Calibri"/>
                <a:cs typeface="Calibri"/>
                <a:sym typeface="Calibri"/>
              </a:rPr>
              <a:t>ayudar a los productores con el proceso de exportación </a:t>
            </a:r>
            <a:r>
              <a:rPr lang="es" sz="1467" dirty="0">
                <a:solidFill>
                  <a:schemeClr val="dk1"/>
                </a:solidFill>
                <a:latin typeface="Calibri"/>
                <a:ea typeface="Calibri"/>
                <a:cs typeface="Calibri"/>
                <a:sym typeface="Calibri"/>
              </a:rPr>
              <a:t>por una tarifa, mientras que los productores conservan la propiedad total de su café.</a:t>
            </a:r>
            <a:endParaRPr sz="1467" dirty="0">
              <a:solidFill>
                <a:schemeClr val="dk1"/>
              </a:solidFill>
              <a:latin typeface="Calibri"/>
              <a:ea typeface="Calibri"/>
              <a:cs typeface="Calibri"/>
              <a:sym typeface="Calibri"/>
            </a:endParaRPr>
          </a:p>
        </p:txBody>
      </p:sp>
      <p:sp>
        <p:nvSpPr>
          <p:cNvPr id="160" name="Google Shape;160;p30"/>
          <p:cNvSpPr/>
          <p:nvPr/>
        </p:nvSpPr>
        <p:spPr>
          <a:xfrm>
            <a:off x="7197712" y="4524530"/>
            <a:ext cx="4355200" cy="1143200"/>
          </a:xfrm>
          <a:prstGeom prst="round2DiagRect">
            <a:avLst>
              <a:gd name="adj1" fmla="val 16667"/>
              <a:gd name="adj2" fmla="val 0"/>
            </a:avLst>
          </a:prstGeom>
          <a:solidFill>
            <a:srgbClr val="F2F2F2"/>
          </a:solidFill>
          <a:ln>
            <a:noFill/>
          </a:ln>
        </p:spPr>
        <p:txBody>
          <a:bodyPr spcFirstLastPara="1" wrap="square" lIns="45700" tIns="45700" rIns="45700" bIns="45700" anchor="ctr" anchorCtr="0">
            <a:noAutofit/>
          </a:bodyPr>
          <a:lstStyle/>
          <a:p>
            <a:pPr algn="just">
              <a:buClr>
                <a:schemeClr val="dk1"/>
              </a:buClr>
              <a:buSzPts val="1100"/>
            </a:pPr>
            <a:r>
              <a:rPr lang="es" sz="1467" dirty="0">
                <a:solidFill>
                  <a:schemeClr val="dk1"/>
                </a:solidFill>
                <a:latin typeface="Calibri"/>
                <a:ea typeface="Calibri"/>
                <a:cs typeface="Calibri"/>
                <a:sym typeface="Calibri"/>
              </a:rPr>
              <a:t>Las tecnologías innovadoras (p. ej., plataformas de comercio electrónico) </a:t>
            </a:r>
            <a:r>
              <a:rPr lang="es" sz="1467" b="1" dirty="0">
                <a:solidFill>
                  <a:schemeClr val="dk1"/>
                </a:solidFill>
                <a:latin typeface="Calibri"/>
                <a:ea typeface="Calibri"/>
                <a:cs typeface="Calibri"/>
                <a:sym typeface="Calibri"/>
              </a:rPr>
              <a:t>amplían las oportunidades de productores y exportadores, facilitan el intercambio de información y aumentan la trazabilidad </a:t>
            </a:r>
            <a:r>
              <a:rPr lang="es" sz="1467" dirty="0">
                <a:solidFill>
                  <a:schemeClr val="dk1"/>
                </a:solidFill>
                <a:latin typeface="Calibri"/>
                <a:ea typeface="Calibri"/>
                <a:cs typeface="Calibri"/>
                <a:sym typeface="Calibri"/>
              </a:rPr>
              <a:t>a lo largo de la cadena de valor.</a:t>
            </a:r>
            <a:endParaRPr sz="1467" dirty="0">
              <a:solidFill>
                <a:schemeClr val="dk1"/>
              </a:solidFill>
              <a:latin typeface="Calibri"/>
              <a:ea typeface="Calibri"/>
              <a:cs typeface="Calibri"/>
              <a:sym typeface="Calibri"/>
            </a:endParaRPr>
          </a:p>
        </p:txBody>
      </p:sp>
      <p:grpSp>
        <p:nvGrpSpPr>
          <p:cNvPr id="161" name="Google Shape;161;p30"/>
          <p:cNvGrpSpPr/>
          <p:nvPr/>
        </p:nvGrpSpPr>
        <p:grpSpPr>
          <a:xfrm>
            <a:off x="6543554" y="1900719"/>
            <a:ext cx="676593" cy="679123"/>
            <a:chOff x="4384534" y="1433368"/>
            <a:chExt cx="372000" cy="372000"/>
          </a:xfrm>
        </p:grpSpPr>
        <p:sp>
          <p:nvSpPr>
            <p:cNvPr id="162" name="Google Shape;162;p30"/>
            <p:cNvSpPr/>
            <p:nvPr/>
          </p:nvSpPr>
          <p:spPr>
            <a:xfrm>
              <a:off x="4384534" y="1433368"/>
              <a:ext cx="372000" cy="372000"/>
            </a:xfrm>
            <a:prstGeom prst="ellipse">
              <a:avLst/>
            </a:prstGeom>
            <a:solidFill>
              <a:srgbClr val="FFFFFF"/>
            </a:solidFill>
            <a:ln w="12700" cap="flat" cmpd="sng">
              <a:solidFill>
                <a:srgbClr val="CC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63" name="Google Shape;163;p30"/>
            <p:cNvPicPr preferRelativeResize="0"/>
            <p:nvPr/>
          </p:nvPicPr>
          <p:blipFill rotWithShape="1">
            <a:blip r:embed="rId3">
              <a:alphaModFix/>
            </a:blip>
            <a:srcRect/>
            <a:stretch/>
          </p:blipFill>
          <p:spPr>
            <a:xfrm>
              <a:off x="4434900" y="1482275"/>
              <a:ext cx="274200" cy="274200"/>
            </a:xfrm>
            <a:prstGeom prst="rect">
              <a:avLst/>
            </a:prstGeom>
            <a:noFill/>
            <a:ln>
              <a:noFill/>
            </a:ln>
          </p:spPr>
        </p:pic>
      </p:grpSp>
      <p:sp>
        <p:nvSpPr>
          <p:cNvPr id="164" name="Google Shape;164;p30"/>
          <p:cNvSpPr/>
          <p:nvPr/>
        </p:nvSpPr>
        <p:spPr>
          <a:xfrm>
            <a:off x="1035557" y="1695639"/>
            <a:ext cx="4240800" cy="4256800"/>
          </a:xfrm>
          <a:prstGeom prst="ellipse">
            <a:avLst/>
          </a:prstGeom>
          <a:noFill/>
          <a:ln w="12700" cap="flat" cmpd="sng">
            <a:solidFill>
              <a:srgbClr val="C0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r>
              <a:rPr lang="es" sz="2400">
                <a:solidFill>
                  <a:srgbClr val="FFFFFF"/>
                </a:solidFill>
                <a:latin typeface="Calibri"/>
                <a:ea typeface="Calibri"/>
                <a:cs typeface="Calibri"/>
                <a:sym typeface="Calibri"/>
              </a:rPr>
              <a:t>C</a:t>
            </a:r>
            <a:endParaRPr sz="1867">
              <a:solidFill>
                <a:srgbClr val="FFFFFF"/>
              </a:solidFill>
              <a:latin typeface="Calibri"/>
              <a:ea typeface="Calibri"/>
              <a:cs typeface="Calibri"/>
              <a:sym typeface="Calibri"/>
            </a:endParaRPr>
          </a:p>
        </p:txBody>
      </p:sp>
      <p:sp>
        <p:nvSpPr>
          <p:cNvPr id="165" name="Google Shape;165;p30"/>
          <p:cNvSpPr txBox="1"/>
          <p:nvPr/>
        </p:nvSpPr>
        <p:spPr>
          <a:xfrm>
            <a:off x="1901716" y="1950668"/>
            <a:ext cx="2482800" cy="716400"/>
          </a:xfrm>
          <a:prstGeom prst="rect">
            <a:avLst/>
          </a:prstGeom>
          <a:noFill/>
          <a:ln>
            <a:noFill/>
          </a:ln>
        </p:spPr>
        <p:txBody>
          <a:bodyPr spcFirstLastPara="1" wrap="square" lIns="91433" tIns="45700" rIns="91433" bIns="45700" anchor="t" anchorCtr="0">
            <a:noAutofit/>
          </a:bodyPr>
          <a:lstStyle/>
          <a:p>
            <a:pPr algn="ctr">
              <a:buClr>
                <a:srgbClr val="000000"/>
              </a:buClr>
              <a:buSzPts val="1100"/>
            </a:pPr>
            <a:r>
              <a:rPr lang="es" sz="1467" b="1" dirty="0">
                <a:solidFill>
                  <a:srgbClr val="C00000"/>
                </a:solidFill>
                <a:latin typeface="Calibri"/>
                <a:ea typeface="Calibri"/>
                <a:cs typeface="Calibri"/>
                <a:sym typeface="Calibri"/>
              </a:rPr>
              <a:t>Capacitación</a:t>
            </a:r>
            <a:endParaRPr sz="1467" b="1" dirty="0">
              <a:solidFill>
                <a:srgbClr val="C00000"/>
              </a:solidFill>
              <a:latin typeface="Calibri"/>
              <a:ea typeface="Calibri"/>
              <a:cs typeface="Calibri"/>
              <a:sym typeface="Calibri"/>
            </a:endParaRPr>
          </a:p>
        </p:txBody>
      </p:sp>
      <p:grpSp>
        <p:nvGrpSpPr>
          <p:cNvPr id="166" name="Google Shape;166;p30"/>
          <p:cNvGrpSpPr/>
          <p:nvPr/>
        </p:nvGrpSpPr>
        <p:grpSpPr>
          <a:xfrm>
            <a:off x="1901902" y="2639427"/>
            <a:ext cx="2482777" cy="2466601"/>
            <a:chOff x="5304595" y="3599448"/>
            <a:chExt cx="1508492" cy="1493100"/>
          </a:xfrm>
        </p:grpSpPr>
        <p:sp>
          <p:nvSpPr>
            <p:cNvPr id="167" name="Google Shape;167;p30"/>
            <p:cNvSpPr/>
            <p:nvPr/>
          </p:nvSpPr>
          <p:spPr>
            <a:xfrm>
              <a:off x="5304595" y="3599448"/>
              <a:ext cx="1493100" cy="1493100"/>
            </a:xfrm>
            <a:prstGeom prst="ellipse">
              <a:avLst/>
            </a:prstGeom>
            <a:solidFill>
              <a:srgbClr val="CC0000"/>
            </a:solidFill>
            <a:ln>
              <a:noFill/>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sp>
          <p:nvSpPr>
            <p:cNvPr id="168" name="Google Shape;168;p30"/>
            <p:cNvSpPr txBox="1"/>
            <p:nvPr/>
          </p:nvSpPr>
          <p:spPr>
            <a:xfrm>
              <a:off x="5319987" y="4392538"/>
              <a:ext cx="1493100" cy="411000"/>
            </a:xfrm>
            <a:prstGeom prst="rect">
              <a:avLst/>
            </a:prstGeom>
            <a:noFill/>
            <a:ln>
              <a:noFill/>
            </a:ln>
          </p:spPr>
          <p:txBody>
            <a:bodyPr spcFirstLastPara="1" wrap="square" lIns="91433" tIns="45700" rIns="91433" bIns="45700" anchor="t" anchorCtr="0">
              <a:noAutofit/>
            </a:bodyPr>
            <a:lstStyle/>
            <a:p>
              <a:pPr algn="ctr">
                <a:buClr>
                  <a:srgbClr val="000000"/>
                </a:buClr>
                <a:buSzPts val="1100"/>
              </a:pPr>
              <a:r>
                <a:rPr lang="es" sz="1467" b="1">
                  <a:solidFill>
                    <a:srgbClr val="FFFFFF"/>
                  </a:solidFill>
                  <a:latin typeface="Calibri"/>
                  <a:ea typeface="Calibri"/>
                  <a:cs typeface="Calibri"/>
                  <a:sym typeface="Calibri"/>
                </a:rPr>
                <a:t>“Comercio Directo”</a:t>
              </a:r>
              <a:endParaRPr sz="1467" b="1">
                <a:solidFill>
                  <a:srgbClr val="FFFFFF"/>
                </a:solidFill>
                <a:latin typeface="Calibri"/>
                <a:ea typeface="Calibri"/>
                <a:cs typeface="Calibri"/>
                <a:sym typeface="Calibri"/>
              </a:endParaRPr>
            </a:p>
            <a:p>
              <a:pPr algn="ctr">
                <a:buClr>
                  <a:srgbClr val="000000"/>
                </a:buClr>
                <a:buSzPts val="1100"/>
              </a:pPr>
              <a:r>
                <a:rPr lang="es" sz="1467" b="1">
                  <a:solidFill>
                    <a:srgbClr val="FFFFFF"/>
                  </a:solidFill>
                  <a:latin typeface="Calibri"/>
                  <a:ea typeface="Calibri"/>
                  <a:cs typeface="Calibri"/>
                  <a:sym typeface="Calibri"/>
                </a:rPr>
                <a:t>Facilitación</a:t>
              </a:r>
              <a:endParaRPr sz="1467" b="1">
                <a:solidFill>
                  <a:srgbClr val="FFFFFF"/>
                </a:solidFill>
                <a:latin typeface="Calibri"/>
                <a:ea typeface="Calibri"/>
                <a:cs typeface="Calibri"/>
                <a:sym typeface="Calibri"/>
              </a:endParaRPr>
            </a:p>
            <a:p>
              <a:pPr algn="ctr">
                <a:buClr>
                  <a:srgbClr val="000000"/>
                </a:buClr>
                <a:buSzPts val="1100"/>
              </a:pPr>
              <a:endParaRPr sz="1467" b="1">
                <a:solidFill>
                  <a:srgbClr val="FFFFFF"/>
                </a:solidFill>
                <a:latin typeface="Calibri"/>
                <a:ea typeface="Calibri"/>
                <a:cs typeface="Calibri"/>
                <a:sym typeface="Calibri"/>
              </a:endParaRPr>
            </a:p>
            <a:p>
              <a:pPr algn="ctr">
                <a:buClr>
                  <a:srgbClr val="000000"/>
                </a:buClr>
                <a:buSzPts val="1100"/>
              </a:pPr>
              <a:endParaRPr sz="1467" b="1">
                <a:solidFill>
                  <a:srgbClr val="FFFFFF"/>
                </a:solidFill>
                <a:latin typeface="Calibri"/>
                <a:ea typeface="Calibri"/>
                <a:cs typeface="Calibri"/>
                <a:sym typeface="Calibri"/>
              </a:endParaRPr>
            </a:p>
          </p:txBody>
        </p:sp>
      </p:grpSp>
      <p:pic>
        <p:nvPicPr>
          <p:cNvPr id="169" name="Google Shape;169;p30"/>
          <p:cNvPicPr preferRelativeResize="0"/>
          <p:nvPr/>
        </p:nvPicPr>
        <p:blipFill rotWithShape="1">
          <a:blip r:embed="rId4">
            <a:alphaModFix/>
          </a:blip>
          <a:srcRect l="189" r="189"/>
          <a:stretch/>
        </p:blipFill>
        <p:spPr>
          <a:xfrm>
            <a:off x="2676456" y="3007175"/>
            <a:ext cx="816864" cy="816864"/>
          </a:xfrm>
          <a:prstGeom prst="rect">
            <a:avLst/>
          </a:prstGeom>
          <a:noFill/>
          <a:ln>
            <a:noFill/>
          </a:ln>
        </p:spPr>
      </p:pic>
      <p:grpSp>
        <p:nvGrpSpPr>
          <p:cNvPr id="170" name="Google Shape;170;p30"/>
          <p:cNvGrpSpPr/>
          <p:nvPr/>
        </p:nvGrpSpPr>
        <p:grpSpPr>
          <a:xfrm>
            <a:off x="274073" y="4152598"/>
            <a:ext cx="1800612" cy="1326213"/>
            <a:chOff x="2993169" y="3017520"/>
            <a:chExt cx="990000" cy="726453"/>
          </a:xfrm>
        </p:grpSpPr>
        <p:grpSp>
          <p:nvGrpSpPr>
            <p:cNvPr id="171" name="Google Shape;171;p30"/>
            <p:cNvGrpSpPr/>
            <p:nvPr/>
          </p:nvGrpSpPr>
          <p:grpSpPr>
            <a:xfrm>
              <a:off x="2993169" y="3017520"/>
              <a:ext cx="990000" cy="726453"/>
              <a:chOff x="6724383" y="2645051"/>
              <a:chExt cx="1320000" cy="968604"/>
            </a:xfrm>
          </p:grpSpPr>
          <p:sp>
            <p:nvSpPr>
              <p:cNvPr id="172" name="Google Shape;172;p30"/>
              <p:cNvSpPr txBox="1"/>
              <p:nvPr/>
            </p:nvSpPr>
            <p:spPr>
              <a:xfrm>
                <a:off x="6724383" y="3131555"/>
                <a:ext cx="1320000" cy="482100"/>
              </a:xfrm>
              <a:prstGeom prst="rect">
                <a:avLst/>
              </a:prstGeom>
              <a:solidFill>
                <a:srgbClr val="FFFFFF"/>
              </a:solidFill>
              <a:ln>
                <a:noFill/>
              </a:ln>
            </p:spPr>
            <p:txBody>
              <a:bodyPr spcFirstLastPara="1" wrap="square" lIns="91433" tIns="45700" rIns="91433" bIns="45700" anchor="t" anchorCtr="0">
                <a:noAutofit/>
              </a:bodyPr>
              <a:lstStyle/>
              <a:p>
                <a:pPr algn="ctr">
                  <a:buClr>
                    <a:srgbClr val="000000"/>
                  </a:buClr>
                  <a:buSzPts val="1100"/>
                </a:pPr>
                <a:r>
                  <a:rPr lang="es" sz="1467" b="1">
                    <a:solidFill>
                      <a:srgbClr val="C00000"/>
                    </a:solidFill>
                    <a:latin typeface="Calibri"/>
                    <a:ea typeface="Calibri"/>
                    <a:cs typeface="Calibri"/>
                    <a:sym typeface="Calibri"/>
                  </a:rPr>
                  <a:t>Exportar</a:t>
                </a:r>
                <a:endParaRPr sz="1467" b="1">
                  <a:solidFill>
                    <a:srgbClr val="C00000"/>
                  </a:solidFill>
                  <a:latin typeface="Calibri"/>
                  <a:ea typeface="Calibri"/>
                  <a:cs typeface="Calibri"/>
                  <a:sym typeface="Calibri"/>
                </a:endParaRPr>
              </a:p>
              <a:p>
                <a:pPr algn="ctr">
                  <a:buClr>
                    <a:srgbClr val="000000"/>
                  </a:buClr>
                  <a:buSzPts val="1100"/>
                </a:pPr>
                <a:r>
                  <a:rPr lang="es" sz="1467" b="1">
                    <a:solidFill>
                      <a:srgbClr val="C00000"/>
                    </a:solidFill>
                    <a:latin typeface="Calibri"/>
                    <a:ea typeface="Calibri"/>
                    <a:cs typeface="Calibri"/>
                    <a:sym typeface="Calibri"/>
                  </a:rPr>
                  <a:t>Coordinación</a:t>
                </a:r>
                <a:endParaRPr sz="1467" b="1">
                  <a:solidFill>
                    <a:srgbClr val="C00000"/>
                  </a:solidFill>
                  <a:latin typeface="Calibri"/>
                  <a:ea typeface="Calibri"/>
                  <a:cs typeface="Calibri"/>
                  <a:sym typeface="Calibri"/>
                </a:endParaRPr>
              </a:p>
              <a:p>
                <a:pPr algn="ctr">
                  <a:buClr>
                    <a:srgbClr val="000000"/>
                  </a:buClr>
                  <a:buSzPts val="1100"/>
                </a:pPr>
                <a:endParaRPr sz="1467" b="1">
                  <a:solidFill>
                    <a:srgbClr val="C00000"/>
                  </a:solidFill>
                  <a:latin typeface="Calibri"/>
                  <a:ea typeface="Calibri"/>
                  <a:cs typeface="Calibri"/>
                  <a:sym typeface="Calibri"/>
                </a:endParaRPr>
              </a:p>
            </p:txBody>
          </p:sp>
          <p:sp>
            <p:nvSpPr>
              <p:cNvPr id="173" name="Google Shape;173;p30"/>
              <p:cNvSpPr/>
              <p:nvPr/>
            </p:nvSpPr>
            <p:spPr>
              <a:xfrm>
                <a:off x="7145738" y="2645051"/>
                <a:ext cx="495900" cy="495900"/>
              </a:xfrm>
              <a:prstGeom prst="ellipse">
                <a:avLst/>
              </a:prstGeom>
              <a:solidFill>
                <a:srgbClr val="FFFFFF"/>
              </a:solidFill>
              <a:ln w="12700" cap="flat" cmpd="sng">
                <a:solidFill>
                  <a:srgbClr val="CC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grpSp>
        <p:pic>
          <p:nvPicPr>
            <p:cNvPr id="174" name="Google Shape;174;p30"/>
            <p:cNvPicPr preferRelativeResize="0"/>
            <p:nvPr/>
          </p:nvPicPr>
          <p:blipFill rotWithShape="1">
            <a:blip r:embed="rId5">
              <a:alphaModFix/>
            </a:blip>
            <a:srcRect/>
            <a:stretch/>
          </p:blipFill>
          <p:spPr>
            <a:xfrm>
              <a:off x="3350925" y="3080125"/>
              <a:ext cx="274500" cy="274500"/>
            </a:xfrm>
            <a:prstGeom prst="rect">
              <a:avLst/>
            </a:prstGeom>
            <a:noFill/>
            <a:ln>
              <a:noFill/>
            </a:ln>
          </p:spPr>
        </p:pic>
      </p:grpSp>
      <p:grpSp>
        <p:nvGrpSpPr>
          <p:cNvPr id="175" name="Google Shape;175;p30"/>
          <p:cNvGrpSpPr/>
          <p:nvPr/>
        </p:nvGrpSpPr>
        <p:grpSpPr>
          <a:xfrm>
            <a:off x="2804688" y="1260570"/>
            <a:ext cx="676593" cy="679123"/>
            <a:chOff x="4384534" y="1433368"/>
            <a:chExt cx="372000" cy="372000"/>
          </a:xfrm>
        </p:grpSpPr>
        <p:sp>
          <p:nvSpPr>
            <p:cNvPr id="176" name="Google Shape;176;p30"/>
            <p:cNvSpPr/>
            <p:nvPr/>
          </p:nvSpPr>
          <p:spPr>
            <a:xfrm>
              <a:off x="4384534" y="1433368"/>
              <a:ext cx="372000" cy="372000"/>
            </a:xfrm>
            <a:prstGeom prst="ellipse">
              <a:avLst/>
            </a:prstGeom>
            <a:solidFill>
              <a:srgbClr val="FFFFFF"/>
            </a:solidFill>
            <a:ln w="12700" cap="flat" cmpd="sng">
              <a:solidFill>
                <a:srgbClr val="CC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77" name="Google Shape;177;p30"/>
            <p:cNvPicPr preferRelativeResize="0"/>
            <p:nvPr/>
          </p:nvPicPr>
          <p:blipFill rotWithShape="1">
            <a:blip r:embed="rId3">
              <a:alphaModFix/>
            </a:blip>
            <a:srcRect/>
            <a:stretch/>
          </p:blipFill>
          <p:spPr>
            <a:xfrm>
              <a:off x="4434900" y="1482275"/>
              <a:ext cx="274200" cy="274200"/>
            </a:xfrm>
            <a:prstGeom prst="rect">
              <a:avLst/>
            </a:prstGeom>
            <a:noFill/>
            <a:ln>
              <a:noFill/>
            </a:ln>
          </p:spPr>
        </p:pic>
      </p:grpSp>
      <p:grpSp>
        <p:nvGrpSpPr>
          <p:cNvPr id="178" name="Google Shape;178;p30"/>
          <p:cNvGrpSpPr/>
          <p:nvPr/>
        </p:nvGrpSpPr>
        <p:grpSpPr>
          <a:xfrm>
            <a:off x="4146537" y="4153104"/>
            <a:ext cx="1800612" cy="1382487"/>
            <a:chOff x="5122300" y="3017797"/>
            <a:chExt cx="990000" cy="757278"/>
          </a:xfrm>
        </p:grpSpPr>
        <p:grpSp>
          <p:nvGrpSpPr>
            <p:cNvPr id="179" name="Google Shape;179;p30"/>
            <p:cNvGrpSpPr/>
            <p:nvPr/>
          </p:nvGrpSpPr>
          <p:grpSpPr>
            <a:xfrm>
              <a:off x="5122300" y="3017797"/>
              <a:ext cx="990000" cy="757278"/>
              <a:chOff x="7083733" y="2645051"/>
              <a:chExt cx="1320000" cy="1009704"/>
            </a:xfrm>
          </p:grpSpPr>
          <p:sp>
            <p:nvSpPr>
              <p:cNvPr id="180" name="Google Shape;180;p30"/>
              <p:cNvSpPr txBox="1"/>
              <p:nvPr/>
            </p:nvSpPr>
            <p:spPr>
              <a:xfrm>
                <a:off x="7083733" y="3131555"/>
                <a:ext cx="1320000" cy="523200"/>
              </a:xfrm>
              <a:prstGeom prst="rect">
                <a:avLst/>
              </a:prstGeom>
              <a:solidFill>
                <a:srgbClr val="FFFFFF"/>
              </a:solidFill>
              <a:ln>
                <a:noFill/>
              </a:ln>
            </p:spPr>
            <p:txBody>
              <a:bodyPr spcFirstLastPara="1" wrap="square" lIns="91433" tIns="45700" rIns="91433" bIns="45700" anchor="t" anchorCtr="0">
                <a:noAutofit/>
              </a:bodyPr>
              <a:lstStyle/>
              <a:p>
                <a:pPr algn="ctr">
                  <a:buClr>
                    <a:srgbClr val="000000"/>
                  </a:buClr>
                  <a:buSzPts val="1100"/>
                </a:pPr>
                <a:r>
                  <a:rPr lang="es" sz="1467" b="1">
                    <a:solidFill>
                      <a:srgbClr val="C00000"/>
                    </a:solidFill>
                    <a:latin typeface="Calibri"/>
                    <a:ea typeface="Calibri"/>
                    <a:cs typeface="Calibri"/>
                    <a:sym typeface="Calibri"/>
                  </a:rPr>
                  <a:t>Tecnologías innovadoras</a:t>
                </a:r>
                <a:endParaRPr sz="1467" b="1">
                  <a:solidFill>
                    <a:srgbClr val="C00000"/>
                  </a:solidFill>
                  <a:latin typeface="Calibri"/>
                  <a:ea typeface="Calibri"/>
                  <a:cs typeface="Calibri"/>
                  <a:sym typeface="Calibri"/>
                </a:endParaRPr>
              </a:p>
            </p:txBody>
          </p:sp>
          <p:sp>
            <p:nvSpPr>
              <p:cNvPr id="181" name="Google Shape;181;p30"/>
              <p:cNvSpPr/>
              <p:nvPr/>
            </p:nvSpPr>
            <p:spPr>
              <a:xfrm>
                <a:off x="7509805" y="2645051"/>
                <a:ext cx="495900" cy="495900"/>
              </a:xfrm>
              <a:prstGeom prst="ellipse">
                <a:avLst/>
              </a:prstGeom>
              <a:solidFill>
                <a:srgbClr val="FFFFFF"/>
              </a:solidFill>
              <a:ln w="12700" cap="flat" cmpd="sng">
                <a:solidFill>
                  <a:srgbClr val="CC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grpSp>
        <p:sp>
          <p:nvSpPr>
            <p:cNvPr id="182" name="Google Shape;182;p30"/>
            <p:cNvSpPr/>
            <p:nvPr/>
          </p:nvSpPr>
          <p:spPr>
            <a:xfrm>
              <a:off x="5458968" y="3081528"/>
              <a:ext cx="325222" cy="234882"/>
            </a:xfrm>
            <a:custGeom>
              <a:avLst/>
              <a:gdLst/>
              <a:ahLst/>
              <a:cxnLst/>
              <a:rect l="l" t="t" r="r" b="b"/>
              <a:pathLst>
                <a:path w="1245" h="897" extrusionOk="0">
                  <a:moveTo>
                    <a:pt x="610" y="646"/>
                  </a:moveTo>
                  <a:lnTo>
                    <a:pt x="610" y="646"/>
                  </a:lnTo>
                  <a:cubicBezTo>
                    <a:pt x="565" y="709"/>
                    <a:pt x="493" y="751"/>
                    <a:pt x="410" y="754"/>
                  </a:cubicBezTo>
                  <a:cubicBezTo>
                    <a:pt x="407" y="755"/>
                    <a:pt x="403" y="755"/>
                    <a:pt x="400" y="755"/>
                  </a:cubicBezTo>
                  <a:cubicBezTo>
                    <a:pt x="257" y="755"/>
                    <a:pt x="141" y="639"/>
                    <a:pt x="141" y="497"/>
                  </a:cubicBezTo>
                  <a:cubicBezTo>
                    <a:pt x="141" y="354"/>
                    <a:pt x="257" y="238"/>
                    <a:pt x="400" y="238"/>
                  </a:cubicBezTo>
                  <a:cubicBezTo>
                    <a:pt x="542" y="238"/>
                    <a:pt x="658" y="354"/>
                    <a:pt x="658" y="497"/>
                  </a:cubicBezTo>
                  <a:cubicBezTo>
                    <a:pt x="658" y="552"/>
                    <a:pt x="640" y="604"/>
                    <a:pt x="610" y="646"/>
                  </a:cubicBezTo>
                  <a:close/>
                  <a:moveTo>
                    <a:pt x="713" y="550"/>
                  </a:moveTo>
                  <a:lnTo>
                    <a:pt x="713" y="550"/>
                  </a:lnTo>
                  <a:lnTo>
                    <a:pt x="746" y="550"/>
                  </a:lnTo>
                  <a:cubicBezTo>
                    <a:pt x="775" y="550"/>
                    <a:pt x="799" y="526"/>
                    <a:pt x="799" y="497"/>
                  </a:cubicBezTo>
                  <a:cubicBezTo>
                    <a:pt x="799" y="495"/>
                    <a:pt x="799" y="494"/>
                    <a:pt x="799" y="493"/>
                  </a:cubicBezTo>
                  <a:cubicBezTo>
                    <a:pt x="797" y="465"/>
                    <a:pt x="774" y="443"/>
                    <a:pt x="746" y="443"/>
                  </a:cubicBezTo>
                  <a:lnTo>
                    <a:pt x="713" y="443"/>
                  </a:lnTo>
                  <a:cubicBezTo>
                    <a:pt x="705" y="395"/>
                    <a:pt x="686" y="351"/>
                    <a:pt x="659" y="313"/>
                  </a:cubicBezTo>
                  <a:lnTo>
                    <a:pt x="682" y="290"/>
                  </a:lnTo>
                  <a:cubicBezTo>
                    <a:pt x="703" y="269"/>
                    <a:pt x="703" y="235"/>
                    <a:pt x="682" y="214"/>
                  </a:cubicBezTo>
                  <a:cubicBezTo>
                    <a:pt x="661" y="193"/>
                    <a:pt x="627" y="193"/>
                    <a:pt x="606" y="214"/>
                  </a:cubicBezTo>
                  <a:lnTo>
                    <a:pt x="583" y="237"/>
                  </a:lnTo>
                  <a:cubicBezTo>
                    <a:pt x="545" y="210"/>
                    <a:pt x="501" y="191"/>
                    <a:pt x="453" y="183"/>
                  </a:cubicBezTo>
                  <a:lnTo>
                    <a:pt x="453" y="150"/>
                  </a:lnTo>
                  <a:cubicBezTo>
                    <a:pt x="453" y="121"/>
                    <a:pt x="429" y="97"/>
                    <a:pt x="400" y="97"/>
                  </a:cubicBezTo>
                  <a:cubicBezTo>
                    <a:pt x="370" y="97"/>
                    <a:pt x="346" y="121"/>
                    <a:pt x="346" y="150"/>
                  </a:cubicBezTo>
                  <a:lnTo>
                    <a:pt x="346" y="183"/>
                  </a:lnTo>
                  <a:cubicBezTo>
                    <a:pt x="298" y="191"/>
                    <a:pt x="254" y="210"/>
                    <a:pt x="216" y="237"/>
                  </a:cubicBezTo>
                  <a:lnTo>
                    <a:pt x="193" y="214"/>
                  </a:lnTo>
                  <a:cubicBezTo>
                    <a:pt x="172" y="193"/>
                    <a:pt x="138" y="193"/>
                    <a:pt x="117" y="214"/>
                  </a:cubicBezTo>
                  <a:cubicBezTo>
                    <a:pt x="96" y="235"/>
                    <a:pt x="96" y="269"/>
                    <a:pt x="117" y="290"/>
                  </a:cubicBezTo>
                  <a:lnTo>
                    <a:pt x="140" y="313"/>
                  </a:lnTo>
                  <a:cubicBezTo>
                    <a:pt x="113" y="351"/>
                    <a:pt x="94" y="395"/>
                    <a:pt x="86" y="443"/>
                  </a:cubicBezTo>
                  <a:lnTo>
                    <a:pt x="53" y="443"/>
                  </a:lnTo>
                  <a:cubicBezTo>
                    <a:pt x="24" y="443"/>
                    <a:pt x="0" y="467"/>
                    <a:pt x="0" y="497"/>
                  </a:cubicBezTo>
                  <a:cubicBezTo>
                    <a:pt x="0" y="526"/>
                    <a:pt x="24" y="550"/>
                    <a:pt x="53" y="550"/>
                  </a:cubicBezTo>
                  <a:lnTo>
                    <a:pt x="86" y="550"/>
                  </a:lnTo>
                  <a:cubicBezTo>
                    <a:pt x="94" y="598"/>
                    <a:pt x="113" y="642"/>
                    <a:pt x="140" y="680"/>
                  </a:cubicBezTo>
                  <a:lnTo>
                    <a:pt x="117" y="703"/>
                  </a:lnTo>
                  <a:cubicBezTo>
                    <a:pt x="96" y="724"/>
                    <a:pt x="96" y="758"/>
                    <a:pt x="117" y="779"/>
                  </a:cubicBezTo>
                  <a:cubicBezTo>
                    <a:pt x="138" y="800"/>
                    <a:pt x="172" y="800"/>
                    <a:pt x="193" y="779"/>
                  </a:cubicBezTo>
                  <a:lnTo>
                    <a:pt x="216" y="756"/>
                  </a:lnTo>
                  <a:cubicBezTo>
                    <a:pt x="241" y="774"/>
                    <a:pt x="270" y="788"/>
                    <a:pt x="300" y="798"/>
                  </a:cubicBezTo>
                  <a:cubicBezTo>
                    <a:pt x="315" y="803"/>
                    <a:pt x="330" y="807"/>
                    <a:pt x="346" y="810"/>
                  </a:cubicBezTo>
                  <a:lnTo>
                    <a:pt x="346" y="843"/>
                  </a:lnTo>
                  <a:cubicBezTo>
                    <a:pt x="346" y="872"/>
                    <a:pt x="370" y="897"/>
                    <a:pt x="400" y="896"/>
                  </a:cubicBezTo>
                  <a:cubicBezTo>
                    <a:pt x="429" y="896"/>
                    <a:pt x="453" y="872"/>
                    <a:pt x="453" y="843"/>
                  </a:cubicBezTo>
                  <a:lnTo>
                    <a:pt x="453" y="810"/>
                  </a:lnTo>
                  <a:cubicBezTo>
                    <a:pt x="501" y="802"/>
                    <a:pt x="545" y="783"/>
                    <a:pt x="583" y="756"/>
                  </a:cubicBezTo>
                  <a:lnTo>
                    <a:pt x="606" y="779"/>
                  </a:lnTo>
                  <a:cubicBezTo>
                    <a:pt x="627" y="800"/>
                    <a:pt x="661" y="800"/>
                    <a:pt x="682" y="779"/>
                  </a:cubicBezTo>
                  <a:cubicBezTo>
                    <a:pt x="703" y="758"/>
                    <a:pt x="703" y="724"/>
                    <a:pt x="682" y="703"/>
                  </a:cubicBezTo>
                  <a:lnTo>
                    <a:pt x="659" y="680"/>
                  </a:lnTo>
                  <a:cubicBezTo>
                    <a:pt x="681" y="649"/>
                    <a:pt x="698" y="613"/>
                    <a:pt x="707" y="575"/>
                  </a:cubicBezTo>
                  <a:cubicBezTo>
                    <a:pt x="709" y="567"/>
                    <a:pt x="711" y="559"/>
                    <a:pt x="713" y="550"/>
                  </a:cubicBezTo>
                  <a:close/>
                  <a:moveTo>
                    <a:pt x="400" y="372"/>
                  </a:moveTo>
                  <a:lnTo>
                    <a:pt x="400" y="372"/>
                  </a:lnTo>
                  <a:cubicBezTo>
                    <a:pt x="331" y="372"/>
                    <a:pt x="275" y="428"/>
                    <a:pt x="275" y="497"/>
                  </a:cubicBezTo>
                  <a:cubicBezTo>
                    <a:pt x="275" y="565"/>
                    <a:pt x="331" y="621"/>
                    <a:pt x="400" y="621"/>
                  </a:cubicBezTo>
                  <a:cubicBezTo>
                    <a:pt x="468" y="621"/>
                    <a:pt x="524" y="565"/>
                    <a:pt x="524" y="497"/>
                  </a:cubicBezTo>
                  <a:cubicBezTo>
                    <a:pt x="524" y="428"/>
                    <a:pt x="468" y="372"/>
                    <a:pt x="400" y="372"/>
                  </a:cubicBezTo>
                  <a:close/>
                  <a:moveTo>
                    <a:pt x="974" y="453"/>
                  </a:moveTo>
                  <a:lnTo>
                    <a:pt x="974" y="453"/>
                  </a:lnTo>
                  <a:cubicBezTo>
                    <a:pt x="935" y="453"/>
                    <a:pt x="898" y="440"/>
                    <a:pt x="868" y="419"/>
                  </a:cubicBezTo>
                  <a:cubicBezTo>
                    <a:pt x="822" y="386"/>
                    <a:pt x="792" y="332"/>
                    <a:pt x="792" y="270"/>
                  </a:cubicBezTo>
                  <a:cubicBezTo>
                    <a:pt x="792" y="170"/>
                    <a:pt x="873" y="88"/>
                    <a:pt x="974" y="88"/>
                  </a:cubicBezTo>
                  <a:cubicBezTo>
                    <a:pt x="1008" y="88"/>
                    <a:pt x="1039" y="98"/>
                    <a:pt x="1066" y="113"/>
                  </a:cubicBezTo>
                  <a:cubicBezTo>
                    <a:pt x="1120" y="145"/>
                    <a:pt x="1156" y="204"/>
                    <a:pt x="1156" y="270"/>
                  </a:cubicBezTo>
                  <a:cubicBezTo>
                    <a:pt x="1156" y="371"/>
                    <a:pt x="1075" y="453"/>
                    <a:pt x="974" y="453"/>
                  </a:cubicBezTo>
                  <a:close/>
                  <a:moveTo>
                    <a:pt x="1210" y="339"/>
                  </a:moveTo>
                  <a:lnTo>
                    <a:pt x="1210" y="339"/>
                  </a:lnTo>
                  <a:lnTo>
                    <a:pt x="1189" y="329"/>
                  </a:lnTo>
                  <a:cubicBezTo>
                    <a:pt x="1198" y="298"/>
                    <a:pt x="1200" y="264"/>
                    <a:pt x="1194" y="231"/>
                  </a:cubicBezTo>
                  <a:lnTo>
                    <a:pt x="1215" y="223"/>
                  </a:lnTo>
                  <a:cubicBezTo>
                    <a:pt x="1235" y="216"/>
                    <a:pt x="1245" y="194"/>
                    <a:pt x="1238" y="175"/>
                  </a:cubicBezTo>
                  <a:cubicBezTo>
                    <a:pt x="1231" y="155"/>
                    <a:pt x="1209" y="145"/>
                    <a:pt x="1189" y="152"/>
                  </a:cubicBezTo>
                  <a:lnTo>
                    <a:pt x="1168" y="160"/>
                  </a:lnTo>
                  <a:cubicBezTo>
                    <a:pt x="1151" y="130"/>
                    <a:pt x="1128" y="106"/>
                    <a:pt x="1101" y="87"/>
                  </a:cubicBezTo>
                  <a:lnTo>
                    <a:pt x="1111" y="66"/>
                  </a:lnTo>
                  <a:cubicBezTo>
                    <a:pt x="1117" y="53"/>
                    <a:pt x="1115" y="38"/>
                    <a:pt x="1107" y="27"/>
                  </a:cubicBezTo>
                  <a:cubicBezTo>
                    <a:pt x="1103" y="23"/>
                    <a:pt x="1098" y="19"/>
                    <a:pt x="1093" y="16"/>
                  </a:cubicBezTo>
                  <a:cubicBezTo>
                    <a:pt x="1074" y="8"/>
                    <a:pt x="1051" y="15"/>
                    <a:pt x="1043" y="34"/>
                  </a:cubicBezTo>
                  <a:lnTo>
                    <a:pt x="1033" y="55"/>
                  </a:lnTo>
                  <a:cubicBezTo>
                    <a:pt x="1001" y="47"/>
                    <a:pt x="968" y="45"/>
                    <a:pt x="934" y="51"/>
                  </a:cubicBezTo>
                  <a:lnTo>
                    <a:pt x="927" y="29"/>
                  </a:lnTo>
                  <a:cubicBezTo>
                    <a:pt x="919" y="10"/>
                    <a:pt x="898" y="0"/>
                    <a:pt x="878" y="8"/>
                  </a:cubicBezTo>
                  <a:cubicBezTo>
                    <a:pt x="859" y="14"/>
                    <a:pt x="848" y="35"/>
                    <a:pt x="856" y="55"/>
                  </a:cubicBezTo>
                  <a:lnTo>
                    <a:pt x="863" y="77"/>
                  </a:lnTo>
                  <a:cubicBezTo>
                    <a:pt x="834" y="93"/>
                    <a:pt x="809" y="116"/>
                    <a:pt x="791" y="143"/>
                  </a:cubicBezTo>
                  <a:lnTo>
                    <a:pt x="770" y="133"/>
                  </a:lnTo>
                  <a:cubicBezTo>
                    <a:pt x="751" y="124"/>
                    <a:pt x="728" y="133"/>
                    <a:pt x="720" y="151"/>
                  </a:cubicBezTo>
                  <a:cubicBezTo>
                    <a:pt x="711" y="170"/>
                    <a:pt x="719" y="193"/>
                    <a:pt x="738" y="202"/>
                  </a:cubicBezTo>
                  <a:lnTo>
                    <a:pt x="759" y="211"/>
                  </a:lnTo>
                  <a:cubicBezTo>
                    <a:pt x="750" y="243"/>
                    <a:pt x="748" y="276"/>
                    <a:pt x="754" y="310"/>
                  </a:cubicBezTo>
                  <a:lnTo>
                    <a:pt x="733" y="318"/>
                  </a:lnTo>
                  <a:cubicBezTo>
                    <a:pt x="713" y="325"/>
                    <a:pt x="703" y="347"/>
                    <a:pt x="710" y="366"/>
                  </a:cubicBezTo>
                  <a:cubicBezTo>
                    <a:pt x="717" y="386"/>
                    <a:pt x="739" y="396"/>
                    <a:pt x="758" y="389"/>
                  </a:cubicBezTo>
                  <a:lnTo>
                    <a:pt x="780" y="381"/>
                  </a:lnTo>
                  <a:cubicBezTo>
                    <a:pt x="796" y="408"/>
                    <a:pt x="817" y="431"/>
                    <a:pt x="841" y="449"/>
                  </a:cubicBezTo>
                  <a:cubicBezTo>
                    <a:pt x="843" y="451"/>
                    <a:pt x="845" y="452"/>
                    <a:pt x="847" y="454"/>
                  </a:cubicBezTo>
                  <a:lnTo>
                    <a:pt x="837" y="475"/>
                  </a:lnTo>
                  <a:cubicBezTo>
                    <a:pt x="828" y="493"/>
                    <a:pt x="836" y="516"/>
                    <a:pt x="855" y="525"/>
                  </a:cubicBezTo>
                  <a:cubicBezTo>
                    <a:pt x="874" y="534"/>
                    <a:pt x="896" y="525"/>
                    <a:pt x="905" y="507"/>
                  </a:cubicBezTo>
                  <a:lnTo>
                    <a:pt x="915" y="486"/>
                  </a:lnTo>
                  <a:cubicBezTo>
                    <a:pt x="946" y="494"/>
                    <a:pt x="980" y="496"/>
                    <a:pt x="1013" y="490"/>
                  </a:cubicBezTo>
                  <a:lnTo>
                    <a:pt x="1021" y="512"/>
                  </a:lnTo>
                  <a:cubicBezTo>
                    <a:pt x="1028" y="531"/>
                    <a:pt x="1050" y="541"/>
                    <a:pt x="1070" y="534"/>
                  </a:cubicBezTo>
                  <a:cubicBezTo>
                    <a:pt x="1089" y="527"/>
                    <a:pt x="1099" y="506"/>
                    <a:pt x="1092" y="486"/>
                  </a:cubicBezTo>
                  <a:lnTo>
                    <a:pt x="1084" y="464"/>
                  </a:lnTo>
                  <a:cubicBezTo>
                    <a:pt x="1114" y="448"/>
                    <a:pt x="1139" y="425"/>
                    <a:pt x="1157" y="398"/>
                  </a:cubicBezTo>
                  <a:lnTo>
                    <a:pt x="1178" y="407"/>
                  </a:lnTo>
                  <a:cubicBezTo>
                    <a:pt x="1197" y="416"/>
                    <a:pt x="1219" y="408"/>
                    <a:pt x="1228" y="389"/>
                  </a:cubicBezTo>
                  <a:cubicBezTo>
                    <a:pt x="1237" y="370"/>
                    <a:pt x="1229" y="348"/>
                    <a:pt x="1210" y="339"/>
                  </a:cubicBezTo>
                  <a:close/>
                  <a:moveTo>
                    <a:pt x="1022" y="197"/>
                  </a:moveTo>
                  <a:lnTo>
                    <a:pt x="1022" y="197"/>
                  </a:lnTo>
                  <a:cubicBezTo>
                    <a:pt x="1008" y="188"/>
                    <a:pt x="992" y="183"/>
                    <a:pt x="974" y="183"/>
                  </a:cubicBezTo>
                  <a:cubicBezTo>
                    <a:pt x="926" y="183"/>
                    <a:pt x="886" y="222"/>
                    <a:pt x="886" y="270"/>
                  </a:cubicBezTo>
                  <a:cubicBezTo>
                    <a:pt x="886" y="302"/>
                    <a:pt x="903" y="329"/>
                    <a:pt x="927" y="345"/>
                  </a:cubicBezTo>
                  <a:cubicBezTo>
                    <a:pt x="941" y="353"/>
                    <a:pt x="957" y="358"/>
                    <a:pt x="974" y="358"/>
                  </a:cubicBezTo>
                  <a:cubicBezTo>
                    <a:pt x="1022" y="358"/>
                    <a:pt x="1062" y="319"/>
                    <a:pt x="1062" y="270"/>
                  </a:cubicBezTo>
                  <a:cubicBezTo>
                    <a:pt x="1062" y="240"/>
                    <a:pt x="1046" y="213"/>
                    <a:pt x="1022" y="197"/>
                  </a:cubicBezTo>
                  <a:close/>
                  <a:moveTo>
                    <a:pt x="889" y="826"/>
                  </a:moveTo>
                  <a:lnTo>
                    <a:pt x="889" y="826"/>
                  </a:lnTo>
                  <a:cubicBezTo>
                    <a:pt x="823" y="826"/>
                    <a:pt x="769" y="772"/>
                    <a:pt x="769" y="706"/>
                  </a:cubicBezTo>
                  <a:cubicBezTo>
                    <a:pt x="769" y="639"/>
                    <a:pt x="823" y="585"/>
                    <a:pt x="889" y="585"/>
                  </a:cubicBezTo>
                  <a:cubicBezTo>
                    <a:pt x="956" y="585"/>
                    <a:pt x="1010" y="639"/>
                    <a:pt x="1010" y="706"/>
                  </a:cubicBezTo>
                  <a:cubicBezTo>
                    <a:pt x="1010" y="772"/>
                    <a:pt x="956" y="826"/>
                    <a:pt x="889" y="826"/>
                  </a:cubicBezTo>
                  <a:close/>
                  <a:moveTo>
                    <a:pt x="1065" y="642"/>
                  </a:moveTo>
                  <a:lnTo>
                    <a:pt x="1065" y="642"/>
                  </a:lnTo>
                  <a:cubicBezTo>
                    <a:pt x="1060" y="629"/>
                    <a:pt x="1046" y="622"/>
                    <a:pt x="1033" y="627"/>
                  </a:cubicBezTo>
                  <a:lnTo>
                    <a:pt x="1018" y="632"/>
                  </a:lnTo>
                  <a:cubicBezTo>
                    <a:pt x="1007" y="612"/>
                    <a:pt x="992" y="596"/>
                    <a:pt x="974" y="584"/>
                  </a:cubicBezTo>
                  <a:lnTo>
                    <a:pt x="981" y="570"/>
                  </a:lnTo>
                  <a:cubicBezTo>
                    <a:pt x="986" y="557"/>
                    <a:pt x="981" y="542"/>
                    <a:pt x="968" y="536"/>
                  </a:cubicBezTo>
                  <a:cubicBezTo>
                    <a:pt x="956" y="530"/>
                    <a:pt x="941" y="536"/>
                    <a:pt x="935" y="548"/>
                  </a:cubicBezTo>
                  <a:lnTo>
                    <a:pt x="928" y="562"/>
                  </a:lnTo>
                  <a:cubicBezTo>
                    <a:pt x="907" y="557"/>
                    <a:pt x="885" y="555"/>
                    <a:pt x="863" y="559"/>
                  </a:cubicBezTo>
                  <a:lnTo>
                    <a:pt x="858" y="545"/>
                  </a:lnTo>
                  <a:cubicBezTo>
                    <a:pt x="853" y="532"/>
                    <a:pt x="838" y="525"/>
                    <a:pt x="825" y="530"/>
                  </a:cubicBezTo>
                  <a:cubicBezTo>
                    <a:pt x="812" y="535"/>
                    <a:pt x="806" y="549"/>
                    <a:pt x="810" y="562"/>
                  </a:cubicBezTo>
                  <a:lnTo>
                    <a:pt x="815" y="577"/>
                  </a:lnTo>
                  <a:cubicBezTo>
                    <a:pt x="796" y="588"/>
                    <a:pt x="779" y="603"/>
                    <a:pt x="767" y="621"/>
                  </a:cubicBezTo>
                  <a:lnTo>
                    <a:pt x="753" y="614"/>
                  </a:lnTo>
                  <a:cubicBezTo>
                    <a:pt x="741" y="609"/>
                    <a:pt x="726" y="614"/>
                    <a:pt x="720" y="626"/>
                  </a:cubicBezTo>
                  <a:cubicBezTo>
                    <a:pt x="714" y="639"/>
                    <a:pt x="719" y="654"/>
                    <a:pt x="732" y="660"/>
                  </a:cubicBezTo>
                  <a:lnTo>
                    <a:pt x="746" y="666"/>
                  </a:lnTo>
                  <a:cubicBezTo>
                    <a:pt x="740" y="687"/>
                    <a:pt x="739" y="710"/>
                    <a:pt x="743" y="732"/>
                  </a:cubicBezTo>
                  <a:lnTo>
                    <a:pt x="728" y="737"/>
                  </a:lnTo>
                  <a:cubicBezTo>
                    <a:pt x="715" y="742"/>
                    <a:pt x="709" y="756"/>
                    <a:pt x="713" y="770"/>
                  </a:cubicBezTo>
                  <a:cubicBezTo>
                    <a:pt x="718" y="783"/>
                    <a:pt x="732" y="789"/>
                    <a:pt x="746" y="785"/>
                  </a:cubicBezTo>
                  <a:lnTo>
                    <a:pt x="760" y="779"/>
                  </a:lnTo>
                  <a:cubicBezTo>
                    <a:pt x="771" y="799"/>
                    <a:pt x="786" y="815"/>
                    <a:pt x="804" y="828"/>
                  </a:cubicBezTo>
                  <a:lnTo>
                    <a:pt x="798" y="842"/>
                  </a:lnTo>
                  <a:cubicBezTo>
                    <a:pt x="792" y="854"/>
                    <a:pt x="797" y="869"/>
                    <a:pt x="810" y="875"/>
                  </a:cubicBezTo>
                  <a:cubicBezTo>
                    <a:pt x="822" y="881"/>
                    <a:pt x="837" y="876"/>
                    <a:pt x="843" y="863"/>
                  </a:cubicBezTo>
                  <a:lnTo>
                    <a:pt x="850" y="849"/>
                  </a:lnTo>
                  <a:cubicBezTo>
                    <a:pt x="871" y="855"/>
                    <a:pt x="893" y="856"/>
                    <a:pt x="915" y="852"/>
                  </a:cubicBezTo>
                  <a:lnTo>
                    <a:pt x="921" y="866"/>
                  </a:lnTo>
                  <a:cubicBezTo>
                    <a:pt x="925" y="880"/>
                    <a:pt x="940" y="886"/>
                    <a:pt x="953" y="882"/>
                  </a:cubicBezTo>
                  <a:cubicBezTo>
                    <a:pt x="966" y="877"/>
                    <a:pt x="973" y="862"/>
                    <a:pt x="968" y="849"/>
                  </a:cubicBezTo>
                  <a:lnTo>
                    <a:pt x="963" y="835"/>
                  </a:lnTo>
                  <a:cubicBezTo>
                    <a:pt x="983" y="824"/>
                    <a:pt x="999" y="808"/>
                    <a:pt x="1011" y="791"/>
                  </a:cubicBezTo>
                  <a:lnTo>
                    <a:pt x="1025" y="797"/>
                  </a:lnTo>
                  <a:cubicBezTo>
                    <a:pt x="1038" y="803"/>
                    <a:pt x="1053" y="798"/>
                    <a:pt x="1059" y="785"/>
                  </a:cubicBezTo>
                  <a:cubicBezTo>
                    <a:pt x="1065" y="772"/>
                    <a:pt x="1059" y="757"/>
                    <a:pt x="1047" y="751"/>
                  </a:cubicBezTo>
                  <a:lnTo>
                    <a:pt x="1033" y="745"/>
                  </a:lnTo>
                  <a:cubicBezTo>
                    <a:pt x="1038" y="724"/>
                    <a:pt x="1040" y="702"/>
                    <a:pt x="1036" y="679"/>
                  </a:cubicBezTo>
                  <a:lnTo>
                    <a:pt x="1050" y="674"/>
                  </a:lnTo>
                  <a:cubicBezTo>
                    <a:pt x="1063" y="669"/>
                    <a:pt x="1070" y="655"/>
                    <a:pt x="1065" y="642"/>
                  </a:cubicBezTo>
                  <a:close/>
                  <a:moveTo>
                    <a:pt x="889" y="648"/>
                  </a:moveTo>
                  <a:lnTo>
                    <a:pt x="889" y="648"/>
                  </a:lnTo>
                  <a:cubicBezTo>
                    <a:pt x="857" y="648"/>
                    <a:pt x="831" y="674"/>
                    <a:pt x="831" y="706"/>
                  </a:cubicBezTo>
                  <a:cubicBezTo>
                    <a:pt x="831" y="738"/>
                    <a:pt x="857" y="764"/>
                    <a:pt x="889" y="764"/>
                  </a:cubicBezTo>
                  <a:cubicBezTo>
                    <a:pt x="921" y="764"/>
                    <a:pt x="947" y="738"/>
                    <a:pt x="947" y="706"/>
                  </a:cubicBezTo>
                  <a:cubicBezTo>
                    <a:pt x="947" y="674"/>
                    <a:pt x="921" y="648"/>
                    <a:pt x="889" y="648"/>
                  </a:cubicBezTo>
                  <a:close/>
                </a:path>
              </a:pathLst>
            </a:custGeom>
            <a:solidFill>
              <a:srgbClr val="CC0000"/>
            </a:solidFill>
            <a:ln>
              <a:noFill/>
            </a:ln>
          </p:spPr>
          <p:txBody>
            <a:bodyPr spcFirstLastPara="1" wrap="square" lIns="91433" tIns="45700" rIns="91433" bIns="45700" anchor="t" anchorCtr="0">
              <a:noAutofit/>
            </a:bodyPr>
            <a:lstStyle/>
            <a:p>
              <a:pPr>
                <a:buClr>
                  <a:srgbClr val="000000"/>
                </a:buClr>
                <a:buSzPts val="1400"/>
              </a:pPr>
              <a:endParaRPr sz="1867">
                <a:solidFill>
                  <a:srgbClr val="000000"/>
                </a:solidFill>
                <a:latin typeface="Calibri"/>
                <a:ea typeface="Calibri"/>
                <a:cs typeface="Calibri"/>
                <a:sym typeface="Calibri"/>
              </a:endParaRPr>
            </a:p>
          </p:txBody>
        </p:sp>
      </p:grpSp>
      <p:grpSp>
        <p:nvGrpSpPr>
          <p:cNvPr id="185" name="Google Shape;185;p30"/>
          <p:cNvGrpSpPr/>
          <p:nvPr/>
        </p:nvGrpSpPr>
        <p:grpSpPr>
          <a:xfrm>
            <a:off x="6543610" y="3343731"/>
            <a:ext cx="676457" cy="678987"/>
            <a:chOff x="3309186" y="3017520"/>
            <a:chExt cx="371925" cy="371925"/>
          </a:xfrm>
        </p:grpSpPr>
        <p:sp>
          <p:nvSpPr>
            <p:cNvPr id="186" name="Google Shape;186;p30"/>
            <p:cNvSpPr/>
            <p:nvPr/>
          </p:nvSpPr>
          <p:spPr>
            <a:xfrm>
              <a:off x="3309186" y="3017520"/>
              <a:ext cx="371925" cy="371925"/>
            </a:xfrm>
            <a:prstGeom prst="ellipse">
              <a:avLst/>
            </a:prstGeom>
            <a:solidFill>
              <a:srgbClr val="FFFFFF"/>
            </a:solidFill>
            <a:ln w="12700" cap="flat" cmpd="sng">
              <a:solidFill>
                <a:srgbClr val="CC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pic>
          <p:nvPicPr>
            <p:cNvPr id="187" name="Google Shape;187;p30"/>
            <p:cNvPicPr preferRelativeResize="0"/>
            <p:nvPr/>
          </p:nvPicPr>
          <p:blipFill rotWithShape="1">
            <a:blip r:embed="rId5">
              <a:alphaModFix/>
            </a:blip>
            <a:srcRect/>
            <a:stretch/>
          </p:blipFill>
          <p:spPr>
            <a:xfrm>
              <a:off x="3350925" y="3080125"/>
              <a:ext cx="274500" cy="274500"/>
            </a:xfrm>
            <a:prstGeom prst="rect">
              <a:avLst/>
            </a:prstGeom>
            <a:noFill/>
            <a:ln>
              <a:noFill/>
            </a:ln>
          </p:spPr>
        </p:pic>
      </p:grpSp>
      <p:grpSp>
        <p:nvGrpSpPr>
          <p:cNvPr id="188" name="Google Shape;188;p30"/>
          <p:cNvGrpSpPr/>
          <p:nvPr/>
        </p:nvGrpSpPr>
        <p:grpSpPr>
          <a:xfrm>
            <a:off x="6543625" y="4786603"/>
            <a:ext cx="676457" cy="678987"/>
            <a:chOff x="5441854" y="3017797"/>
            <a:chExt cx="371925" cy="371925"/>
          </a:xfrm>
        </p:grpSpPr>
        <p:sp>
          <p:nvSpPr>
            <p:cNvPr id="189" name="Google Shape;189;p30"/>
            <p:cNvSpPr/>
            <p:nvPr/>
          </p:nvSpPr>
          <p:spPr>
            <a:xfrm>
              <a:off x="5441854" y="3017797"/>
              <a:ext cx="371925" cy="371925"/>
            </a:xfrm>
            <a:prstGeom prst="ellipse">
              <a:avLst/>
            </a:prstGeom>
            <a:solidFill>
              <a:srgbClr val="FFFFFF"/>
            </a:solidFill>
            <a:ln w="12700" cap="flat" cmpd="sng">
              <a:solidFill>
                <a:srgbClr val="CC0000"/>
              </a:solidFill>
              <a:prstDash val="solid"/>
              <a:miter lim="800000"/>
              <a:headEnd type="none" w="sm" len="sm"/>
              <a:tailEnd type="none" w="sm" len="sm"/>
            </a:ln>
          </p:spPr>
          <p:txBody>
            <a:bodyPr spcFirstLastPara="1" wrap="square" lIns="91433" tIns="45700" rIns="91433" bIns="45700" anchor="ctr" anchorCtr="0">
              <a:noAutofit/>
            </a:bodyPr>
            <a:lstStyle/>
            <a:p>
              <a:pPr algn="ctr">
                <a:buClr>
                  <a:srgbClr val="000000"/>
                </a:buClr>
                <a:buSzPts val="1400"/>
              </a:pPr>
              <a:endParaRPr sz="1867">
                <a:solidFill>
                  <a:srgbClr val="FFFFFF"/>
                </a:solidFill>
                <a:latin typeface="Calibri"/>
                <a:ea typeface="Calibri"/>
                <a:cs typeface="Calibri"/>
                <a:sym typeface="Calibri"/>
              </a:endParaRPr>
            </a:p>
          </p:txBody>
        </p:sp>
        <p:sp>
          <p:nvSpPr>
            <p:cNvPr id="190" name="Google Shape;190;p30"/>
            <p:cNvSpPr/>
            <p:nvPr/>
          </p:nvSpPr>
          <p:spPr>
            <a:xfrm>
              <a:off x="5458968" y="3081528"/>
              <a:ext cx="325222" cy="234882"/>
            </a:xfrm>
            <a:custGeom>
              <a:avLst/>
              <a:gdLst/>
              <a:ahLst/>
              <a:cxnLst/>
              <a:rect l="l" t="t" r="r" b="b"/>
              <a:pathLst>
                <a:path w="1245" h="897" extrusionOk="0">
                  <a:moveTo>
                    <a:pt x="610" y="646"/>
                  </a:moveTo>
                  <a:lnTo>
                    <a:pt x="610" y="646"/>
                  </a:lnTo>
                  <a:cubicBezTo>
                    <a:pt x="565" y="709"/>
                    <a:pt x="493" y="751"/>
                    <a:pt x="410" y="754"/>
                  </a:cubicBezTo>
                  <a:cubicBezTo>
                    <a:pt x="407" y="755"/>
                    <a:pt x="403" y="755"/>
                    <a:pt x="400" y="755"/>
                  </a:cubicBezTo>
                  <a:cubicBezTo>
                    <a:pt x="257" y="755"/>
                    <a:pt x="141" y="639"/>
                    <a:pt x="141" y="497"/>
                  </a:cubicBezTo>
                  <a:cubicBezTo>
                    <a:pt x="141" y="354"/>
                    <a:pt x="257" y="238"/>
                    <a:pt x="400" y="238"/>
                  </a:cubicBezTo>
                  <a:cubicBezTo>
                    <a:pt x="542" y="238"/>
                    <a:pt x="658" y="354"/>
                    <a:pt x="658" y="497"/>
                  </a:cubicBezTo>
                  <a:cubicBezTo>
                    <a:pt x="658" y="552"/>
                    <a:pt x="640" y="604"/>
                    <a:pt x="610" y="646"/>
                  </a:cubicBezTo>
                  <a:close/>
                  <a:moveTo>
                    <a:pt x="713" y="550"/>
                  </a:moveTo>
                  <a:lnTo>
                    <a:pt x="713" y="550"/>
                  </a:lnTo>
                  <a:lnTo>
                    <a:pt x="746" y="550"/>
                  </a:lnTo>
                  <a:cubicBezTo>
                    <a:pt x="775" y="550"/>
                    <a:pt x="799" y="526"/>
                    <a:pt x="799" y="497"/>
                  </a:cubicBezTo>
                  <a:cubicBezTo>
                    <a:pt x="799" y="495"/>
                    <a:pt x="799" y="494"/>
                    <a:pt x="799" y="493"/>
                  </a:cubicBezTo>
                  <a:cubicBezTo>
                    <a:pt x="797" y="465"/>
                    <a:pt x="774" y="443"/>
                    <a:pt x="746" y="443"/>
                  </a:cubicBezTo>
                  <a:lnTo>
                    <a:pt x="713" y="443"/>
                  </a:lnTo>
                  <a:cubicBezTo>
                    <a:pt x="705" y="395"/>
                    <a:pt x="686" y="351"/>
                    <a:pt x="659" y="313"/>
                  </a:cubicBezTo>
                  <a:lnTo>
                    <a:pt x="682" y="290"/>
                  </a:lnTo>
                  <a:cubicBezTo>
                    <a:pt x="703" y="269"/>
                    <a:pt x="703" y="235"/>
                    <a:pt x="682" y="214"/>
                  </a:cubicBezTo>
                  <a:cubicBezTo>
                    <a:pt x="661" y="193"/>
                    <a:pt x="627" y="193"/>
                    <a:pt x="606" y="214"/>
                  </a:cubicBezTo>
                  <a:lnTo>
                    <a:pt x="583" y="237"/>
                  </a:lnTo>
                  <a:cubicBezTo>
                    <a:pt x="545" y="210"/>
                    <a:pt x="501" y="191"/>
                    <a:pt x="453" y="183"/>
                  </a:cubicBezTo>
                  <a:lnTo>
                    <a:pt x="453" y="150"/>
                  </a:lnTo>
                  <a:cubicBezTo>
                    <a:pt x="453" y="121"/>
                    <a:pt x="429" y="97"/>
                    <a:pt x="400" y="97"/>
                  </a:cubicBezTo>
                  <a:cubicBezTo>
                    <a:pt x="370" y="97"/>
                    <a:pt x="346" y="121"/>
                    <a:pt x="346" y="150"/>
                  </a:cubicBezTo>
                  <a:lnTo>
                    <a:pt x="346" y="183"/>
                  </a:lnTo>
                  <a:cubicBezTo>
                    <a:pt x="298" y="191"/>
                    <a:pt x="254" y="210"/>
                    <a:pt x="216" y="237"/>
                  </a:cubicBezTo>
                  <a:lnTo>
                    <a:pt x="193" y="214"/>
                  </a:lnTo>
                  <a:cubicBezTo>
                    <a:pt x="172" y="193"/>
                    <a:pt x="138" y="193"/>
                    <a:pt x="117" y="214"/>
                  </a:cubicBezTo>
                  <a:cubicBezTo>
                    <a:pt x="96" y="235"/>
                    <a:pt x="96" y="269"/>
                    <a:pt x="117" y="290"/>
                  </a:cubicBezTo>
                  <a:lnTo>
                    <a:pt x="140" y="313"/>
                  </a:lnTo>
                  <a:cubicBezTo>
                    <a:pt x="113" y="351"/>
                    <a:pt x="94" y="395"/>
                    <a:pt x="86" y="443"/>
                  </a:cubicBezTo>
                  <a:lnTo>
                    <a:pt x="53" y="443"/>
                  </a:lnTo>
                  <a:cubicBezTo>
                    <a:pt x="24" y="443"/>
                    <a:pt x="0" y="467"/>
                    <a:pt x="0" y="497"/>
                  </a:cubicBezTo>
                  <a:cubicBezTo>
                    <a:pt x="0" y="526"/>
                    <a:pt x="24" y="550"/>
                    <a:pt x="53" y="550"/>
                  </a:cubicBezTo>
                  <a:lnTo>
                    <a:pt x="86" y="550"/>
                  </a:lnTo>
                  <a:cubicBezTo>
                    <a:pt x="94" y="598"/>
                    <a:pt x="113" y="642"/>
                    <a:pt x="140" y="680"/>
                  </a:cubicBezTo>
                  <a:lnTo>
                    <a:pt x="117" y="703"/>
                  </a:lnTo>
                  <a:cubicBezTo>
                    <a:pt x="96" y="724"/>
                    <a:pt x="96" y="758"/>
                    <a:pt x="117" y="779"/>
                  </a:cubicBezTo>
                  <a:cubicBezTo>
                    <a:pt x="138" y="800"/>
                    <a:pt x="172" y="800"/>
                    <a:pt x="193" y="779"/>
                  </a:cubicBezTo>
                  <a:lnTo>
                    <a:pt x="216" y="756"/>
                  </a:lnTo>
                  <a:cubicBezTo>
                    <a:pt x="241" y="774"/>
                    <a:pt x="270" y="788"/>
                    <a:pt x="300" y="798"/>
                  </a:cubicBezTo>
                  <a:cubicBezTo>
                    <a:pt x="315" y="803"/>
                    <a:pt x="330" y="807"/>
                    <a:pt x="346" y="810"/>
                  </a:cubicBezTo>
                  <a:lnTo>
                    <a:pt x="346" y="843"/>
                  </a:lnTo>
                  <a:cubicBezTo>
                    <a:pt x="346" y="872"/>
                    <a:pt x="370" y="897"/>
                    <a:pt x="400" y="896"/>
                  </a:cubicBezTo>
                  <a:cubicBezTo>
                    <a:pt x="429" y="896"/>
                    <a:pt x="453" y="872"/>
                    <a:pt x="453" y="843"/>
                  </a:cubicBezTo>
                  <a:lnTo>
                    <a:pt x="453" y="810"/>
                  </a:lnTo>
                  <a:cubicBezTo>
                    <a:pt x="501" y="802"/>
                    <a:pt x="545" y="783"/>
                    <a:pt x="583" y="756"/>
                  </a:cubicBezTo>
                  <a:lnTo>
                    <a:pt x="606" y="779"/>
                  </a:lnTo>
                  <a:cubicBezTo>
                    <a:pt x="627" y="800"/>
                    <a:pt x="661" y="800"/>
                    <a:pt x="682" y="779"/>
                  </a:cubicBezTo>
                  <a:cubicBezTo>
                    <a:pt x="703" y="758"/>
                    <a:pt x="703" y="724"/>
                    <a:pt x="682" y="703"/>
                  </a:cubicBezTo>
                  <a:lnTo>
                    <a:pt x="659" y="680"/>
                  </a:lnTo>
                  <a:cubicBezTo>
                    <a:pt x="681" y="649"/>
                    <a:pt x="698" y="613"/>
                    <a:pt x="707" y="575"/>
                  </a:cubicBezTo>
                  <a:cubicBezTo>
                    <a:pt x="709" y="567"/>
                    <a:pt x="711" y="559"/>
                    <a:pt x="713" y="550"/>
                  </a:cubicBezTo>
                  <a:close/>
                  <a:moveTo>
                    <a:pt x="400" y="372"/>
                  </a:moveTo>
                  <a:lnTo>
                    <a:pt x="400" y="372"/>
                  </a:lnTo>
                  <a:cubicBezTo>
                    <a:pt x="331" y="372"/>
                    <a:pt x="275" y="428"/>
                    <a:pt x="275" y="497"/>
                  </a:cubicBezTo>
                  <a:cubicBezTo>
                    <a:pt x="275" y="565"/>
                    <a:pt x="331" y="621"/>
                    <a:pt x="400" y="621"/>
                  </a:cubicBezTo>
                  <a:cubicBezTo>
                    <a:pt x="468" y="621"/>
                    <a:pt x="524" y="565"/>
                    <a:pt x="524" y="497"/>
                  </a:cubicBezTo>
                  <a:cubicBezTo>
                    <a:pt x="524" y="428"/>
                    <a:pt x="468" y="372"/>
                    <a:pt x="400" y="372"/>
                  </a:cubicBezTo>
                  <a:close/>
                  <a:moveTo>
                    <a:pt x="974" y="453"/>
                  </a:moveTo>
                  <a:lnTo>
                    <a:pt x="974" y="453"/>
                  </a:lnTo>
                  <a:cubicBezTo>
                    <a:pt x="935" y="453"/>
                    <a:pt x="898" y="440"/>
                    <a:pt x="868" y="419"/>
                  </a:cubicBezTo>
                  <a:cubicBezTo>
                    <a:pt x="822" y="386"/>
                    <a:pt x="792" y="332"/>
                    <a:pt x="792" y="270"/>
                  </a:cubicBezTo>
                  <a:cubicBezTo>
                    <a:pt x="792" y="170"/>
                    <a:pt x="873" y="88"/>
                    <a:pt x="974" y="88"/>
                  </a:cubicBezTo>
                  <a:cubicBezTo>
                    <a:pt x="1008" y="88"/>
                    <a:pt x="1039" y="98"/>
                    <a:pt x="1066" y="113"/>
                  </a:cubicBezTo>
                  <a:cubicBezTo>
                    <a:pt x="1120" y="145"/>
                    <a:pt x="1156" y="204"/>
                    <a:pt x="1156" y="270"/>
                  </a:cubicBezTo>
                  <a:cubicBezTo>
                    <a:pt x="1156" y="371"/>
                    <a:pt x="1075" y="453"/>
                    <a:pt x="974" y="453"/>
                  </a:cubicBezTo>
                  <a:close/>
                  <a:moveTo>
                    <a:pt x="1210" y="339"/>
                  </a:moveTo>
                  <a:lnTo>
                    <a:pt x="1210" y="339"/>
                  </a:lnTo>
                  <a:lnTo>
                    <a:pt x="1189" y="329"/>
                  </a:lnTo>
                  <a:cubicBezTo>
                    <a:pt x="1198" y="298"/>
                    <a:pt x="1200" y="264"/>
                    <a:pt x="1194" y="231"/>
                  </a:cubicBezTo>
                  <a:lnTo>
                    <a:pt x="1215" y="223"/>
                  </a:lnTo>
                  <a:cubicBezTo>
                    <a:pt x="1235" y="216"/>
                    <a:pt x="1245" y="194"/>
                    <a:pt x="1238" y="175"/>
                  </a:cubicBezTo>
                  <a:cubicBezTo>
                    <a:pt x="1231" y="155"/>
                    <a:pt x="1209" y="145"/>
                    <a:pt x="1189" y="152"/>
                  </a:cubicBezTo>
                  <a:lnTo>
                    <a:pt x="1168" y="160"/>
                  </a:lnTo>
                  <a:cubicBezTo>
                    <a:pt x="1151" y="130"/>
                    <a:pt x="1128" y="106"/>
                    <a:pt x="1101" y="87"/>
                  </a:cubicBezTo>
                  <a:lnTo>
                    <a:pt x="1111" y="66"/>
                  </a:lnTo>
                  <a:cubicBezTo>
                    <a:pt x="1117" y="53"/>
                    <a:pt x="1115" y="38"/>
                    <a:pt x="1107" y="27"/>
                  </a:cubicBezTo>
                  <a:cubicBezTo>
                    <a:pt x="1103" y="23"/>
                    <a:pt x="1098" y="19"/>
                    <a:pt x="1093" y="16"/>
                  </a:cubicBezTo>
                  <a:cubicBezTo>
                    <a:pt x="1074" y="8"/>
                    <a:pt x="1051" y="15"/>
                    <a:pt x="1043" y="34"/>
                  </a:cubicBezTo>
                  <a:lnTo>
                    <a:pt x="1033" y="55"/>
                  </a:lnTo>
                  <a:cubicBezTo>
                    <a:pt x="1001" y="47"/>
                    <a:pt x="968" y="45"/>
                    <a:pt x="934" y="51"/>
                  </a:cubicBezTo>
                  <a:lnTo>
                    <a:pt x="927" y="29"/>
                  </a:lnTo>
                  <a:cubicBezTo>
                    <a:pt x="919" y="10"/>
                    <a:pt x="898" y="0"/>
                    <a:pt x="878" y="8"/>
                  </a:cubicBezTo>
                  <a:cubicBezTo>
                    <a:pt x="859" y="14"/>
                    <a:pt x="848" y="35"/>
                    <a:pt x="856" y="55"/>
                  </a:cubicBezTo>
                  <a:lnTo>
                    <a:pt x="863" y="77"/>
                  </a:lnTo>
                  <a:cubicBezTo>
                    <a:pt x="834" y="93"/>
                    <a:pt x="809" y="116"/>
                    <a:pt x="791" y="143"/>
                  </a:cubicBezTo>
                  <a:lnTo>
                    <a:pt x="770" y="133"/>
                  </a:lnTo>
                  <a:cubicBezTo>
                    <a:pt x="751" y="124"/>
                    <a:pt x="728" y="133"/>
                    <a:pt x="720" y="151"/>
                  </a:cubicBezTo>
                  <a:cubicBezTo>
                    <a:pt x="711" y="170"/>
                    <a:pt x="719" y="193"/>
                    <a:pt x="738" y="202"/>
                  </a:cubicBezTo>
                  <a:lnTo>
                    <a:pt x="759" y="211"/>
                  </a:lnTo>
                  <a:cubicBezTo>
                    <a:pt x="750" y="243"/>
                    <a:pt x="748" y="276"/>
                    <a:pt x="754" y="310"/>
                  </a:cubicBezTo>
                  <a:lnTo>
                    <a:pt x="733" y="318"/>
                  </a:lnTo>
                  <a:cubicBezTo>
                    <a:pt x="713" y="325"/>
                    <a:pt x="703" y="347"/>
                    <a:pt x="710" y="366"/>
                  </a:cubicBezTo>
                  <a:cubicBezTo>
                    <a:pt x="717" y="386"/>
                    <a:pt x="739" y="396"/>
                    <a:pt x="758" y="389"/>
                  </a:cubicBezTo>
                  <a:lnTo>
                    <a:pt x="780" y="381"/>
                  </a:lnTo>
                  <a:cubicBezTo>
                    <a:pt x="796" y="408"/>
                    <a:pt x="817" y="431"/>
                    <a:pt x="841" y="449"/>
                  </a:cubicBezTo>
                  <a:cubicBezTo>
                    <a:pt x="843" y="451"/>
                    <a:pt x="845" y="452"/>
                    <a:pt x="847" y="454"/>
                  </a:cubicBezTo>
                  <a:lnTo>
                    <a:pt x="837" y="475"/>
                  </a:lnTo>
                  <a:cubicBezTo>
                    <a:pt x="828" y="493"/>
                    <a:pt x="836" y="516"/>
                    <a:pt x="855" y="525"/>
                  </a:cubicBezTo>
                  <a:cubicBezTo>
                    <a:pt x="874" y="534"/>
                    <a:pt x="896" y="525"/>
                    <a:pt x="905" y="507"/>
                  </a:cubicBezTo>
                  <a:lnTo>
                    <a:pt x="915" y="486"/>
                  </a:lnTo>
                  <a:cubicBezTo>
                    <a:pt x="946" y="494"/>
                    <a:pt x="980" y="496"/>
                    <a:pt x="1013" y="490"/>
                  </a:cubicBezTo>
                  <a:lnTo>
                    <a:pt x="1021" y="512"/>
                  </a:lnTo>
                  <a:cubicBezTo>
                    <a:pt x="1028" y="531"/>
                    <a:pt x="1050" y="541"/>
                    <a:pt x="1070" y="534"/>
                  </a:cubicBezTo>
                  <a:cubicBezTo>
                    <a:pt x="1089" y="527"/>
                    <a:pt x="1099" y="506"/>
                    <a:pt x="1092" y="486"/>
                  </a:cubicBezTo>
                  <a:lnTo>
                    <a:pt x="1084" y="464"/>
                  </a:lnTo>
                  <a:cubicBezTo>
                    <a:pt x="1114" y="448"/>
                    <a:pt x="1139" y="425"/>
                    <a:pt x="1157" y="398"/>
                  </a:cubicBezTo>
                  <a:lnTo>
                    <a:pt x="1178" y="407"/>
                  </a:lnTo>
                  <a:cubicBezTo>
                    <a:pt x="1197" y="416"/>
                    <a:pt x="1219" y="408"/>
                    <a:pt x="1228" y="389"/>
                  </a:cubicBezTo>
                  <a:cubicBezTo>
                    <a:pt x="1237" y="370"/>
                    <a:pt x="1229" y="348"/>
                    <a:pt x="1210" y="339"/>
                  </a:cubicBezTo>
                  <a:close/>
                  <a:moveTo>
                    <a:pt x="1022" y="197"/>
                  </a:moveTo>
                  <a:lnTo>
                    <a:pt x="1022" y="197"/>
                  </a:lnTo>
                  <a:cubicBezTo>
                    <a:pt x="1008" y="188"/>
                    <a:pt x="992" y="183"/>
                    <a:pt x="974" y="183"/>
                  </a:cubicBezTo>
                  <a:cubicBezTo>
                    <a:pt x="926" y="183"/>
                    <a:pt x="886" y="222"/>
                    <a:pt x="886" y="270"/>
                  </a:cubicBezTo>
                  <a:cubicBezTo>
                    <a:pt x="886" y="302"/>
                    <a:pt x="903" y="329"/>
                    <a:pt x="927" y="345"/>
                  </a:cubicBezTo>
                  <a:cubicBezTo>
                    <a:pt x="941" y="353"/>
                    <a:pt x="957" y="358"/>
                    <a:pt x="974" y="358"/>
                  </a:cubicBezTo>
                  <a:cubicBezTo>
                    <a:pt x="1022" y="358"/>
                    <a:pt x="1062" y="319"/>
                    <a:pt x="1062" y="270"/>
                  </a:cubicBezTo>
                  <a:cubicBezTo>
                    <a:pt x="1062" y="240"/>
                    <a:pt x="1046" y="213"/>
                    <a:pt x="1022" y="197"/>
                  </a:cubicBezTo>
                  <a:close/>
                  <a:moveTo>
                    <a:pt x="889" y="826"/>
                  </a:moveTo>
                  <a:lnTo>
                    <a:pt x="889" y="826"/>
                  </a:lnTo>
                  <a:cubicBezTo>
                    <a:pt x="823" y="826"/>
                    <a:pt x="769" y="772"/>
                    <a:pt x="769" y="706"/>
                  </a:cubicBezTo>
                  <a:cubicBezTo>
                    <a:pt x="769" y="639"/>
                    <a:pt x="823" y="585"/>
                    <a:pt x="889" y="585"/>
                  </a:cubicBezTo>
                  <a:cubicBezTo>
                    <a:pt x="956" y="585"/>
                    <a:pt x="1010" y="639"/>
                    <a:pt x="1010" y="706"/>
                  </a:cubicBezTo>
                  <a:cubicBezTo>
                    <a:pt x="1010" y="772"/>
                    <a:pt x="956" y="826"/>
                    <a:pt x="889" y="826"/>
                  </a:cubicBezTo>
                  <a:close/>
                  <a:moveTo>
                    <a:pt x="1065" y="642"/>
                  </a:moveTo>
                  <a:lnTo>
                    <a:pt x="1065" y="642"/>
                  </a:lnTo>
                  <a:cubicBezTo>
                    <a:pt x="1060" y="629"/>
                    <a:pt x="1046" y="622"/>
                    <a:pt x="1033" y="627"/>
                  </a:cubicBezTo>
                  <a:lnTo>
                    <a:pt x="1018" y="632"/>
                  </a:lnTo>
                  <a:cubicBezTo>
                    <a:pt x="1007" y="612"/>
                    <a:pt x="992" y="596"/>
                    <a:pt x="974" y="584"/>
                  </a:cubicBezTo>
                  <a:lnTo>
                    <a:pt x="981" y="570"/>
                  </a:lnTo>
                  <a:cubicBezTo>
                    <a:pt x="986" y="557"/>
                    <a:pt x="981" y="542"/>
                    <a:pt x="968" y="536"/>
                  </a:cubicBezTo>
                  <a:cubicBezTo>
                    <a:pt x="956" y="530"/>
                    <a:pt x="941" y="536"/>
                    <a:pt x="935" y="548"/>
                  </a:cubicBezTo>
                  <a:lnTo>
                    <a:pt x="928" y="562"/>
                  </a:lnTo>
                  <a:cubicBezTo>
                    <a:pt x="907" y="557"/>
                    <a:pt x="885" y="555"/>
                    <a:pt x="863" y="559"/>
                  </a:cubicBezTo>
                  <a:lnTo>
                    <a:pt x="858" y="545"/>
                  </a:lnTo>
                  <a:cubicBezTo>
                    <a:pt x="853" y="532"/>
                    <a:pt x="838" y="525"/>
                    <a:pt x="825" y="530"/>
                  </a:cubicBezTo>
                  <a:cubicBezTo>
                    <a:pt x="812" y="535"/>
                    <a:pt x="806" y="549"/>
                    <a:pt x="810" y="562"/>
                  </a:cubicBezTo>
                  <a:lnTo>
                    <a:pt x="815" y="577"/>
                  </a:lnTo>
                  <a:cubicBezTo>
                    <a:pt x="796" y="588"/>
                    <a:pt x="779" y="603"/>
                    <a:pt x="767" y="621"/>
                  </a:cubicBezTo>
                  <a:lnTo>
                    <a:pt x="753" y="614"/>
                  </a:lnTo>
                  <a:cubicBezTo>
                    <a:pt x="741" y="609"/>
                    <a:pt x="726" y="614"/>
                    <a:pt x="720" y="626"/>
                  </a:cubicBezTo>
                  <a:cubicBezTo>
                    <a:pt x="714" y="639"/>
                    <a:pt x="719" y="654"/>
                    <a:pt x="732" y="660"/>
                  </a:cubicBezTo>
                  <a:lnTo>
                    <a:pt x="746" y="666"/>
                  </a:lnTo>
                  <a:cubicBezTo>
                    <a:pt x="740" y="687"/>
                    <a:pt x="739" y="710"/>
                    <a:pt x="743" y="732"/>
                  </a:cubicBezTo>
                  <a:lnTo>
                    <a:pt x="728" y="737"/>
                  </a:lnTo>
                  <a:cubicBezTo>
                    <a:pt x="715" y="742"/>
                    <a:pt x="709" y="756"/>
                    <a:pt x="713" y="770"/>
                  </a:cubicBezTo>
                  <a:cubicBezTo>
                    <a:pt x="718" y="783"/>
                    <a:pt x="732" y="789"/>
                    <a:pt x="746" y="785"/>
                  </a:cubicBezTo>
                  <a:lnTo>
                    <a:pt x="760" y="779"/>
                  </a:lnTo>
                  <a:cubicBezTo>
                    <a:pt x="771" y="799"/>
                    <a:pt x="786" y="815"/>
                    <a:pt x="804" y="828"/>
                  </a:cubicBezTo>
                  <a:lnTo>
                    <a:pt x="798" y="842"/>
                  </a:lnTo>
                  <a:cubicBezTo>
                    <a:pt x="792" y="854"/>
                    <a:pt x="797" y="869"/>
                    <a:pt x="810" y="875"/>
                  </a:cubicBezTo>
                  <a:cubicBezTo>
                    <a:pt x="822" y="881"/>
                    <a:pt x="837" y="876"/>
                    <a:pt x="843" y="863"/>
                  </a:cubicBezTo>
                  <a:lnTo>
                    <a:pt x="850" y="849"/>
                  </a:lnTo>
                  <a:cubicBezTo>
                    <a:pt x="871" y="855"/>
                    <a:pt x="893" y="856"/>
                    <a:pt x="915" y="852"/>
                  </a:cubicBezTo>
                  <a:lnTo>
                    <a:pt x="921" y="866"/>
                  </a:lnTo>
                  <a:cubicBezTo>
                    <a:pt x="925" y="880"/>
                    <a:pt x="940" y="886"/>
                    <a:pt x="953" y="882"/>
                  </a:cubicBezTo>
                  <a:cubicBezTo>
                    <a:pt x="966" y="877"/>
                    <a:pt x="973" y="862"/>
                    <a:pt x="968" y="849"/>
                  </a:cubicBezTo>
                  <a:lnTo>
                    <a:pt x="963" y="835"/>
                  </a:lnTo>
                  <a:cubicBezTo>
                    <a:pt x="983" y="824"/>
                    <a:pt x="999" y="808"/>
                    <a:pt x="1011" y="791"/>
                  </a:cubicBezTo>
                  <a:lnTo>
                    <a:pt x="1025" y="797"/>
                  </a:lnTo>
                  <a:cubicBezTo>
                    <a:pt x="1038" y="803"/>
                    <a:pt x="1053" y="798"/>
                    <a:pt x="1059" y="785"/>
                  </a:cubicBezTo>
                  <a:cubicBezTo>
                    <a:pt x="1065" y="772"/>
                    <a:pt x="1059" y="757"/>
                    <a:pt x="1047" y="751"/>
                  </a:cubicBezTo>
                  <a:lnTo>
                    <a:pt x="1033" y="745"/>
                  </a:lnTo>
                  <a:cubicBezTo>
                    <a:pt x="1038" y="724"/>
                    <a:pt x="1040" y="702"/>
                    <a:pt x="1036" y="679"/>
                  </a:cubicBezTo>
                  <a:lnTo>
                    <a:pt x="1050" y="674"/>
                  </a:lnTo>
                  <a:cubicBezTo>
                    <a:pt x="1063" y="669"/>
                    <a:pt x="1070" y="655"/>
                    <a:pt x="1065" y="642"/>
                  </a:cubicBezTo>
                  <a:close/>
                  <a:moveTo>
                    <a:pt x="889" y="648"/>
                  </a:moveTo>
                  <a:lnTo>
                    <a:pt x="889" y="648"/>
                  </a:lnTo>
                  <a:cubicBezTo>
                    <a:pt x="857" y="648"/>
                    <a:pt x="831" y="674"/>
                    <a:pt x="831" y="706"/>
                  </a:cubicBezTo>
                  <a:cubicBezTo>
                    <a:pt x="831" y="738"/>
                    <a:pt x="857" y="764"/>
                    <a:pt x="889" y="764"/>
                  </a:cubicBezTo>
                  <a:cubicBezTo>
                    <a:pt x="921" y="764"/>
                    <a:pt x="947" y="738"/>
                    <a:pt x="947" y="706"/>
                  </a:cubicBezTo>
                  <a:cubicBezTo>
                    <a:pt x="947" y="674"/>
                    <a:pt x="921" y="648"/>
                    <a:pt x="889" y="648"/>
                  </a:cubicBezTo>
                  <a:close/>
                </a:path>
              </a:pathLst>
            </a:custGeom>
            <a:solidFill>
              <a:srgbClr val="CC0000"/>
            </a:solidFill>
            <a:ln>
              <a:noFill/>
            </a:ln>
          </p:spPr>
          <p:txBody>
            <a:bodyPr spcFirstLastPara="1" wrap="square" lIns="91433" tIns="45700" rIns="91433" bIns="45700" anchor="t" anchorCtr="0">
              <a:noAutofit/>
            </a:bodyPr>
            <a:lstStyle/>
            <a:p>
              <a:pPr>
                <a:buClr>
                  <a:srgbClr val="000000"/>
                </a:buClr>
                <a:buSzPts val="1400"/>
              </a:pPr>
              <a:endParaRPr sz="1867">
                <a:solidFill>
                  <a:srgbClr val="000000"/>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94"/>
        <p:cNvGrpSpPr/>
        <p:nvPr/>
      </p:nvGrpSpPr>
      <p:grpSpPr>
        <a:xfrm>
          <a:off x="0" y="0"/>
          <a:ext cx="0" cy="0"/>
          <a:chOff x="0" y="0"/>
          <a:chExt cx="0" cy="0"/>
        </a:xfrm>
      </p:grpSpPr>
      <p:sp>
        <p:nvSpPr>
          <p:cNvPr id="195" name="Google Shape;195;p31"/>
          <p:cNvSpPr txBox="1"/>
          <p:nvPr/>
        </p:nvSpPr>
        <p:spPr>
          <a:xfrm>
            <a:off x="667600" y="499089"/>
            <a:ext cx="10856800" cy="616000"/>
          </a:xfrm>
          <a:prstGeom prst="rect">
            <a:avLst/>
          </a:prstGeom>
          <a:noFill/>
          <a:ln>
            <a:noFill/>
          </a:ln>
        </p:spPr>
        <p:txBody>
          <a:bodyPr spcFirstLastPara="1" wrap="square" lIns="0" tIns="0" rIns="0" bIns="0" anchor="ctr" anchorCtr="0">
            <a:noAutofit/>
          </a:bodyPr>
          <a:lstStyle/>
          <a:p>
            <a:pPr algn="ctr">
              <a:lnSpc>
                <a:spcPct val="90000"/>
              </a:lnSpc>
            </a:pPr>
            <a:r>
              <a:rPr lang="es" sz="3200" b="1">
                <a:latin typeface="Calibri"/>
                <a:ea typeface="Calibri"/>
                <a:cs typeface="Calibri"/>
                <a:sym typeface="Calibri"/>
              </a:rPr>
              <a:t>¿Quién/Por qué/Cuándo emplear el modelo de Proveedor de Servicios de Exportación?</a:t>
            </a:r>
            <a:endParaRPr sz="3200" b="1">
              <a:latin typeface="Calibri"/>
              <a:ea typeface="Calibri"/>
              <a:cs typeface="Calibri"/>
              <a:sym typeface="Calibri"/>
            </a:endParaRPr>
          </a:p>
        </p:txBody>
      </p:sp>
      <p:sp>
        <p:nvSpPr>
          <p:cNvPr id="196" name="Google Shape;196;p31"/>
          <p:cNvSpPr/>
          <p:nvPr/>
        </p:nvSpPr>
        <p:spPr>
          <a:xfrm>
            <a:off x="597633" y="1278054"/>
            <a:ext cx="10965600" cy="4973335"/>
          </a:xfrm>
          <a:prstGeom prst="rect">
            <a:avLst/>
          </a:prstGeom>
          <a:noFill/>
          <a:ln>
            <a:noFill/>
          </a:ln>
        </p:spPr>
        <p:txBody>
          <a:bodyPr spcFirstLastPara="1" wrap="square" lIns="91433" tIns="45700" rIns="91433" bIns="45700" anchor="t" anchorCtr="0">
            <a:noAutofit/>
          </a:bodyPr>
          <a:lstStyle/>
          <a:p>
            <a:pPr marL="380990" indent="-380990" algn="just">
              <a:buClr>
                <a:srgbClr val="000000"/>
              </a:buClr>
              <a:buSzPts val="1200"/>
              <a:buFont typeface="Wingdings" pitchFamily="2" charset="2"/>
              <a:buChar char="ü"/>
            </a:pPr>
            <a:r>
              <a:rPr lang="es" sz="2133" b="1" dirty="0">
                <a:solidFill>
                  <a:srgbClr val="000000"/>
                </a:solidFill>
                <a:latin typeface="Calibri"/>
                <a:ea typeface="Calibri"/>
                <a:cs typeface="Calibri"/>
                <a:sym typeface="Calibri"/>
              </a:rPr>
              <a:t>Productores y organizaciones de productores que han identificado </a:t>
            </a:r>
            <a:r>
              <a:rPr lang="es" sz="2133" dirty="0">
                <a:solidFill>
                  <a:srgbClr val="000000"/>
                </a:solidFill>
                <a:latin typeface="Calibri"/>
                <a:ea typeface="Calibri"/>
                <a:cs typeface="Calibri"/>
                <a:sym typeface="Calibri"/>
              </a:rPr>
              <a:t>(o planean comercializar) un mercado extranjero y necesitan asistencia en el procesamiento, exportación logística y legal, y/o financiamiento. Por lo general, el café cambia legalmente de manos al exportador en el momento de la entrega. </a:t>
            </a:r>
          </a:p>
          <a:p>
            <a:pPr marL="380990" indent="-380990" algn="just">
              <a:buClr>
                <a:srgbClr val="000000"/>
              </a:buClr>
              <a:buSzPts val="1200"/>
              <a:buFont typeface="Wingdings" pitchFamily="2" charset="2"/>
              <a:buChar char="ü"/>
            </a:pPr>
            <a:endParaRPr lang="en-US" sz="2133" dirty="0">
              <a:solidFill>
                <a:srgbClr val="000000"/>
              </a:solidFill>
              <a:latin typeface="Calibri"/>
              <a:ea typeface="Calibri"/>
              <a:cs typeface="Calibri"/>
              <a:sym typeface="Calibri"/>
            </a:endParaRPr>
          </a:p>
          <a:p>
            <a:pPr marL="380990" indent="-380990" algn="just">
              <a:buClr>
                <a:srgbClr val="000000"/>
              </a:buClr>
              <a:buSzPts val="1200"/>
              <a:buFont typeface="Wingdings" pitchFamily="2" charset="2"/>
              <a:buChar char="ü"/>
            </a:pPr>
            <a:r>
              <a:rPr lang="es" sz="2133" b="1" dirty="0">
                <a:solidFill>
                  <a:srgbClr val="000000"/>
                </a:solidFill>
                <a:latin typeface="Calibri"/>
                <a:ea typeface="Calibri"/>
                <a:cs typeface="Calibri"/>
                <a:sym typeface="Calibri"/>
              </a:rPr>
              <a:t>Exportadores que han identificado (o planean comercializar) un mercado extranjero que desea un comercio transparente</a:t>
            </a:r>
            <a:r>
              <a:rPr lang="es" sz="2133" dirty="0">
                <a:solidFill>
                  <a:srgbClr val="000000"/>
                </a:solidFill>
                <a:latin typeface="Calibri"/>
                <a:ea typeface="Calibri"/>
                <a:cs typeface="Calibri"/>
                <a:sym typeface="Calibri"/>
              </a:rPr>
              <a:t> de un productor/organizaciones de productores a través de la exportación. Los exportadores privados dispuestos, los exportadores multinacionales y los grupos de </a:t>
            </a:r>
            <a:r>
              <a:rPr lang="es" sz="2133" dirty="0">
                <a:latin typeface="Calibri"/>
                <a:ea typeface="Calibri"/>
                <a:cs typeface="Calibri"/>
                <a:sym typeface="Calibri"/>
              </a:rPr>
              <a:t>produc</a:t>
            </a:r>
            <a:r>
              <a:rPr lang="es" sz="2133" dirty="0">
                <a:solidFill>
                  <a:srgbClr val="000000"/>
                </a:solidFill>
                <a:latin typeface="Calibri"/>
                <a:ea typeface="Calibri"/>
                <a:cs typeface="Calibri"/>
                <a:sym typeface="Calibri"/>
              </a:rPr>
              <a:t>tores más grandes pueden ser contratados como proveedores de servicios de exportación.</a:t>
            </a:r>
          </a:p>
          <a:p>
            <a:pPr marL="380990" indent="-380990" algn="just">
              <a:buClr>
                <a:srgbClr val="000000"/>
              </a:buClr>
              <a:buSzPts val="1200"/>
              <a:buFont typeface="Wingdings" pitchFamily="2" charset="2"/>
              <a:buChar char="ü"/>
            </a:pPr>
            <a:endParaRPr lang="en-US" sz="2133" dirty="0">
              <a:solidFill>
                <a:srgbClr val="000000"/>
              </a:solidFill>
              <a:latin typeface="Calibri"/>
              <a:ea typeface="Calibri"/>
              <a:cs typeface="Calibri"/>
              <a:sym typeface="Calibri"/>
            </a:endParaRPr>
          </a:p>
          <a:p>
            <a:pPr marL="380990" indent="-380990" algn="just">
              <a:buClr>
                <a:srgbClr val="000000"/>
              </a:buClr>
              <a:buSzPts val="1200"/>
              <a:buFont typeface="Wingdings" pitchFamily="2" charset="2"/>
              <a:buChar char="ü"/>
            </a:pPr>
            <a:r>
              <a:rPr lang="es" sz="2133" b="1" dirty="0">
                <a:solidFill>
                  <a:srgbClr val="000000"/>
                </a:solidFill>
                <a:latin typeface="Calibri"/>
                <a:ea typeface="Calibri"/>
                <a:cs typeface="Calibri"/>
                <a:sym typeface="Calibri"/>
              </a:rPr>
              <a:t>Compradores extranjeros que han identificado productores y organizaciones de productores con los que les gustaría hacer negocios transparentes </a:t>
            </a:r>
            <a:r>
              <a:rPr lang="es" sz="2133" dirty="0">
                <a:solidFill>
                  <a:srgbClr val="000000"/>
                </a:solidFill>
                <a:latin typeface="Calibri"/>
                <a:ea typeface="Calibri"/>
                <a:cs typeface="Calibri"/>
                <a:sym typeface="Calibri"/>
              </a:rPr>
              <a:t>pero que necesitan servicios de exportación para ejecutar el negocio.</a:t>
            </a:r>
          </a:p>
        </p:txBody>
      </p:sp>
    </p:spTree>
    <p:extLst>
      <p:ext uri="{BB962C8B-B14F-4D97-AF65-F5344CB8AC3E}">
        <p14:creationId xmlns:p14="http://schemas.microsoft.com/office/powerpoint/2010/main" val="4087778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248"/>
        <p:cNvGrpSpPr/>
        <p:nvPr/>
      </p:nvGrpSpPr>
      <p:grpSpPr>
        <a:xfrm>
          <a:off x="0" y="0"/>
          <a:ext cx="0" cy="0"/>
          <a:chOff x="0" y="0"/>
          <a:chExt cx="0" cy="0"/>
        </a:xfrm>
      </p:grpSpPr>
      <p:sp>
        <p:nvSpPr>
          <p:cNvPr id="249" name="Google Shape;249;p34"/>
          <p:cNvSpPr/>
          <p:nvPr/>
        </p:nvSpPr>
        <p:spPr>
          <a:xfrm>
            <a:off x="283610" y="1214808"/>
            <a:ext cx="3728400" cy="5307929"/>
          </a:xfrm>
          <a:prstGeom prst="rect">
            <a:avLst/>
          </a:prstGeom>
          <a:noFill/>
          <a:ln w="952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50" name="Google Shape;250;p34"/>
          <p:cNvSpPr/>
          <p:nvPr/>
        </p:nvSpPr>
        <p:spPr>
          <a:xfrm>
            <a:off x="4238762" y="1198748"/>
            <a:ext cx="3728400" cy="5307929"/>
          </a:xfrm>
          <a:prstGeom prst="rect">
            <a:avLst/>
          </a:prstGeom>
          <a:noFill/>
          <a:ln w="952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251" name="Google Shape;251;p34"/>
          <p:cNvSpPr/>
          <p:nvPr/>
        </p:nvSpPr>
        <p:spPr>
          <a:xfrm>
            <a:off x="8071400" y="1214808"/>
            <a:ext cx="3728400" cy="5291869"/>
          </a:xfrm>
          <a:prstGeom prst="rect">
            <a:avLst/>
          </a:prstGeom>
          <a:noFill/>
          <a:ln w="9525" cap="flat" cmpd="sng">
            <a:solidFill>
              <a:srgbClr val="CC0000"/>
            </a:solidFill>
            <a:prstDash val="dash"/>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aphicFrame>
        <p:nvGraphicFramePr>
          <p:cNvPr id="253" name="Google Shape;253;p34"/>
          <p:cNvGraphicFramePr/>
          <p:nvPr>
            <p:extLst>
              <p:ext uri="{D42A27DB-BD31-4B8C-83A1-F6EECF244321}">
                <p14:modId xmlns:p14="http://schemas.microsoft.com/office/powerpoint/2010/main" val="3124954460"/>
              </p:ext>
            </p:extLst>
          </p:nvPr>
        </p:nvGraphicFramePr>
        <p:xfrm>
          <a:off x="8474799" y="2454723"/>
          <a:ext cx="3292400" cy="3941920"/>
        </p:xfrm>
        <a:graphic>
          <a:graphicData uri="http://schemas.openxmlformats.org/drawingml/2006/table">
            <a:tbl>
              <a:tblPr>
                <a:noFill/>
              </a:tblPr>
              <a:tblGrid>
                <a:gridCol w="3292400">
                  <a:extLst>
                    <a:ext uri="{9D8B030D-6E8A-4147-A177-3AD203B41FA5}">
                      <a16:colId xmlns:a16="http://schemas.microsoft.com/office/drawing/2014/main" val="20000"/>
                    </a:ext>
                  </a:extLst>
                </a:gridCol>
              </a:tblGrid>
              <a:tr h="599237">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Más acceso a proveedores confiables</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731480">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latin typeface="Calibri"/>
                          <a:ea typeface="Calibri"/>
                          <a:cs typeface="Calibri"/>
                          <a:sym typeface="Calibri"/>
                        </a:rPr>
                        <a:t>Ofertas actualizadas de Micro Lotes</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08000">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latin typeface="Calibri"/>
                          <a:ea typeface="Calibri"/>
                          <a:cs typeface="Calibri"/>
                          <a:sym typeface="Calibri"/>
                        </a:rPr>
                        <a:t>Pedido eficiente de muestras</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3148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Calidad más constante y experiencia de compra mejorada</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73148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Mayor Variedad de Cafés Únicos de El Salvador</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50800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54" name="Google Shape;254;p34"/>
          <p:cNvGraphicFramePr/>
          <p:nvPr>
            <p:extLst>
              <p:ext uri="{D42A27DB-BD31-4B8C-83A1-F6EECF244321}">
                <p14:modId xmlns:p14="http://schemas.microsoft.com/office/powerpoint/2010/main" val="202973258"/>
              </p:ext>
            </p:extLst>
          </p:nvPr>
        </p:nvGraphicFramePr>
        <p:xfrm>
          <a:off x="4535172" y="2271506"/>
          <a:ext cx="2839385" cy="4632720"/>
        </p:xfrm>
        <a:graphic>
          <a:graphicData uri="http://schemas.openxmlformats.org/drawingml/2006/table">
            <a:tbl>
              <a:tblPr>
                <a:noFill/>
              </a:tblPr>
              <a:tblGrid>
                <a:gridCol w="2839385">
                  <a:extLst>
                    <a:ext uri="{9D8B030D-6E8A-4147-A177-3AD203B41FA5}">
                      <a16:colId xmlns:a16="http://schemas.microsoft.com/office/drawing/2014/main" val="20000"/>
                    </a:ext>
                  </a:extLst>
                </a:gridCol>
              </a:tblGrid>
              <a:tr h="614351">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dirty="0">
                          <a:latin typeface="Calibri"/>
                          <a:ea typeface="Calibri"/>
                          <a:cs typeface="Calibri"/>
                          <a:sym typeface="Calibri"/>
                        </a:rPr>
                        <a:t>Administrar </a:t>
                      </a:r>
                      <a:r>
                        <a:rPr lang="es" sz="1600" u="none" strike="noStrike" cap="none" dirty="0">
                          <a:latin typeface="Calibri"/>
                          <a:ea typeface="Calibri"/>
                          <a:cs typeface="Calibri"/>
                          <a:sym typeface="Calibri"/>
                        </a:rPr>
                        <a:t>perfiles de productores</a:t>
                      </a:r>
                      <a:endParaRPr sz="1600" u="none" strike="noStrike" cap="none" dirty="0">
                        <a:latin typeface="Calibri"/>
                        <a:ea typeface="Calibri"/>
                        <a:cs typeface="Calibri"/>
                        <a:sym typeface="Calibri"/>
                      </a:endParaRPr>
                    </a:p>
                  </a:txBody>
                  <a:tcPr marL="121900" marR="121900" marT="121900" marB="121900" anchor="ctr">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614351">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solidFill>
                            <a:srgbClr val="000000"/>
                          </a:solidFill>
                          <a:latin typeface="Calibri"/>
                          <a:ea typeface="Calibri"/>
                          <a:cs typeface="Calibri"/>
                          <a:sym typeface="Calibri"/>
                        </a:rPr>
                        <a:t>Gestión de inventario y control de calidad</a:t>
                      </a:r>
                      <a:endParaRPr sz="1600" u="none" strike="noStrike" cap="none" dirty="0">
                        <a:latin typeface="Calibri"/>
                        <a:ea typeface="Calibri"/>
                        <a:cs typeface="Calibri"/>
                        <a:sym typeface="Calibri"/>
                      </a:endParaRPr>
                    </a:p>
                  </a:txBody>
                  <a:tcPr marL="121900" marR="121900" marT="121900" marB="121900" anchor="ctr">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614351">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solidFill>
                            <a:srgbClr val="000000"/>
                          </a:solidFill>
                          <a:latin typeface="Calibri"/>
                          <a:ea typeface="Calibri"/>
                          <a:cs typeface="Calibri"/>
                          <a:sym typeface="Calibri"/>
                        </a:rPr>
                        <a:t>Manejo de envío de muestra</a:t>
                      </a:r>
                      <a:endParaRPr sz="1600" u="none" strike="noStrike" cap="none" dirty="0">
                        <a:latin typeface="Calibri"/>
                        <a:ea typeface="Calibri"/>
                        <a:cs typeface="Calibri"/>
                        <a:sym typeface="Calibri"/>
                      </a:endParaRPr>
                    </a:p>
                  </a:txBody>
                  <a:tcPr marL="121900" marR="121900" marT="121900" marB="121900" anchor="ctr">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614351">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latin typeface="Calibri"/>
                          <a:ea typeface="Calibri"/>
                          <a:cs typeface="Calibri"/>
                          <a:sym typeface="Calibri"/>
                        </a:rPr>
                        <a:t>Registro de pedidos y gestión financiera y logística</a:t>
                      </a:r>
                      <a:endParaRPr sz="1600" u="none" strike="noStrike" cap="none" dirty="0">
                        <a:latin typeface="Calibri"/>
                        <a:ea typeface="Calibri"/>
                        <a:cs typeface="Calibri"/>
                        <a:sym typeface="Calibri"/>
                      </a:endParaRPr>
                    </a:p>
                  </a:txBody>
                  <a:tcPr marL="121900" marR="121900" marT="121900" marB="121900" anchor="ctr">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819146">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Más oportunidades para expandir las ventas de exportación</a:t>
                      </a:r>
                      <a:endParaRPr sz="1600" u="none" strike="noStrike" cap="none" dirty="0">
                        <a:latin typeface="Calibri"/>
                        <a:ea typeface="Calibri"/>
                        <a:cs typeface="Calibri"/>
                        <a:sym typeface="Calibri"/>
                      </a:endParaRPr>
                    </a:p>
                  </a:txBody>
                  <a:tcPr marL="121900" marR="121900" marT="121900" marB="121900" anchor="ctr">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409556">
                <a:tc>
                  <a:txBody>
                    <a:bodyPr/>
                    <a:lstStyle/>
                    <a:p>
                      <a:pPr marL="0" marR="0" lvl="0" indent="0" algn="l" rtl="0">
                        <a:lnSpc>
                          <a:spcPct val="100000"/>
                        </a:lnSpc>
                        <a:spcBef>
                          <a:spcPts val="0"/>
                        </a:spcBef>
                        <a:spcAft>
                          <a:spcPts val="0"/>
                        </a:spcAft>
                        <a:buClr>
                          <a:srgbClr val="000000"/>
                        </a:buClr>
                        <a:buSzPts val="1200"/>
                        <a:buFont typeface="Arial"/>
                        <a:buNone/>
                      </a:pPr>
                      <a:endParaRPr sz="1600" u="none" strike="noStrike" cap="none" dirty="0">
                        <a:latin typeface="Calibri"/>
                        <a:ea typeface="Calibri"/>
                        <a:cs typeface="Calibri"/>
                        <a:sym typeface="Calibri"/>
                      </a:endParaRPr>
                    </a:p>
                  </a:txBody>
                  <a:tcPr marL="121900" marR="121900" marT="121900" marB="121900" anchor="ctr">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55" name="Google Shape;255;p34"/>
          <p:cNvGraphicFramePr/>
          <p:nvPr>
            <p:extLst>
              <p:ext uri="{D42A27DB-BD31-4B8C-83A1-F6EECF244321}">
                <p14:modId xmlns:p14="http://schemas.microsoft.com/office/powerpoint/2010/main" val="490133808"/>
              </p:ext>
            </p:extLst>
          </p:nvPr>
        </p:nvGraphicFramePr>
        <p:xfrm>
          <a:off x="424801" y="2454723"/>
          <a:ext cx="3570133" cy="3941920"/>
        </p:xfrm>
        <a:graphic>
          <a:graphicData uri="http://schemas.openxmlformats.org/drawingml/2006/table">
            <a:tbl>
              <a:tblPr>
                <a:noFill/>
              </a:tblPr>
              <a:tblGrid>
                <a:gridCol w="3570133">
                  <a:extLst>
                    <a:ext uri="{9D8B030D-6E8A-4147-A177-3AD203B41FA5}">
                      <a16:colId xmlns:a16="http://schemas.microsoft.com/office/drawing/2014/main" val="20000"/>
                    </a:ext>
                  </a:extLst>
                </a:gridCol>
              </a:tblGrid>
              <a:tr h="50800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Crear perfil(es) de finca</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latin typeface="Calibri"/>
                          <a:ea typeface="Calibri"/>
                          <a:cs typeface="Calibri"/>
                          <a:sym typeface="Calibri"/>
                        </a:rPr>
                        <a:t>Identificar lotes de café específicos</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731480">
                <a:tc>
                  <a:txBody>
                    <a:bodyPr/>
                    <a:lstStyle/>
                    <a:p>
                      <a:pPr marL="285750" marR="0" lvl="0" indent="-285750" algn="l" rtl="0">
                        <a:lnSpc>
                          <a:spcPct val="100000"/>
                        </a:lnSpc>
                        <a:spcBef>
                          <a:spcPts val="0"/>
                        </a:spcBef>
                        <a:spcAft>
                          <a:spcPts val="0"/>
                        </a:spcAft>
                        <a:buClr>
                          <a:srgbClr val="000000"/>
                        </a:buClr>
                        <a:buSzPts val="1100"/>
                        <a:buFont typeface="Arial" panose="020B0604020202020204" pitchFamily="34" charset="0"/>
                        <a:buChar char="•"/>
                      </a:pPr>
                      <a:r>
                        <a:rPr lang="es" sz="1600" u="none" strike="noStrike" cap="none" dirty="0">
                          <a:latin typeface="Calibri"/>
                          <a:ea typeface="Calibri"/>
                          <a:cs typeface="Calibri"/>
                          <a:sym typeface="Calibri"/>
                        </a:rPr>
                        <a:t>Gestionar el desarrollo de la calidad de los lotes</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73148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Conéctar con proveedores de servicios de exportación</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50800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Recibir y xumplie sugerencias de calidad</a:t>
                      </a: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731480">
                <a:tc>
                  <a:txBody>
                    <a:bodyPr/>
                    <a:lstStyle/>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r>
                        <a:rPr lang="es" sz="1600" u="none" strike="noStrike" cap="none" dirty="0">
                          <a:latin typeface="Calibri"/>
                          <a:ea typeface="Calibri"/>
                          <a:cs typeface="Calibri"/>
                          <a:sym typeface="Calibri"/>
                        </a:rPr>
                        <a:t>Mayor sostenibilidad económica</a:t>
                      </a:r>
                      <a:endParaRPr sz="1600" u="none" strike="noStrike" cap="none" dirty="0">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200"/>
                        <a:buFont typeface="Arial" panose="020B0604020202020204" pitchFamily="34" charset="0"/>
                        <a:buChar char="•"/>
                      </a:pPr>
                      <a:endParaRPr sz="1600" u="none" strike="noStrike" cap="none" dirty="0">
                        <a:latin typeface="Calibri"/>
                        <a:ea typeface="Calibri"/>
                        <a:cs typeface="Calibri"/>
                        <a:sym typeface="Calibri"/>
                      </a:endParaRPr>
                    </a:p>
                  </a:txBody>
                  <a:tcPr marL="121900" marR="121900" marT="121900" marB="121900">
                    <a:lnL w="9525" cap="flat" cmpd="sng">
                      <a:solidFill>
                        <a:srgbClr val="C11B27">
                          <a:alpha val="0"/>
                        </a:srgbClr>
                      </a:solidFill>
                      <a:prstDash val="solid"/>
                      <a:round/>
                      <a:headEnd type="none" w="sm" len="sm"/>
                      <a:tailEnd type="none" w="sm" len="sm"/>
                    </a:lnL>
                    <a:lnR w="9525" cap="flat" cmpd="sng">
                      <a:solidFill>
                        <a:srgbClr val="C11B27">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56" name="Google Shape;256;p34"/>
          <p:cNvSpPr txBox="1"/>
          <p:nvPr/>
        </p:nvSpPr>
        <p:spPr>
          <a:xfrm>
            <a:off x="1528432" y="1449204"/>
            <a:ext cx="2331557" cy="483351"/>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s" sz="2400" b="1" dirty="0">
                <a:solidFill>
                  <a:srgbClr val="CC0000"/>
                </a:solidFill>
                <a:latin typeface="Calibri"/>
                <a:ea typeface="Calibri"/>
                <a:cs typeface="Calibri"/>
                <a:sym typeface="Calibri"/>
              </a:rPr>
              <a:t>Productor</a:t>
            </a:r>
            <a:endParaRPr sz="1867" b="1" dirty="0">
              <a:solidFill>
                <a:srgbClr val="CC0000"/>
              </a:solidFill>
              <a:latin typeface="Calibri"/>
              <a:ea typeface="Calibri"/>
              <a:cs typeface="Calibri"/>
              <a:sym typeface="Calibri"/>
            </a:endParaRPr>
          </a:p>
        </p:txBody>
      </p:sp>
      <p:sp>
        <p:nvSpPr>
          <p:cNvPr id="257" name="Google Shape;257;p34"/>
          <p:cNvSpPr txBox="1"/>
          <p:nvPr/>
        </p:nvSpPr>
        <p:spPr>
          <a:xfrm>
            <a:off x="5185342" y="1446037"/>
            <a:ext cx="2755401" cy="7732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s" sz="1867" b="1" dirty="0">
                <a:solidFill>
                  <a:srgbClr val="CC0000"/>
                </a:solidFill>
                <a:latin typeface="Calibri"/>
                <a:ea typeface="Calibri"/>
                <a:cs typeface="Calibri"/>
                <a:sym typeface="Calibri"/>
              </a:rPr>
              <a:t>Proveedor de Servicio de exportación</a:t>
            </a:r>
            <a:endParaRPr sz="1867" b="1" dirty="0">
              <a:solidFill>
                <a:srgbClr val="CC0000"/>
              </a:solidFill>
              <a:latin typeface="Calibri"/>
              <a:ea typeface="Calibri"/>
              <a:cs typeface="Calibri"/>
              <a:sym typeface="Calibri"/>
            </a:endParaRPr>
          </a:p>
          <a:p>
            <a:pPr>
              <a:buClr>
                <a:srgbClr val="000000"/>
              </a:buClr>
              <a:buSzPts val="1400"/>
            </a:pPr>
            <a:endParaRPr sz="1867" b="1" dirty="0">
              <a:solidFill>
                <a:srgbClr val="CC0000"/>
              </a:solidFill>
              <a:latin typeface="Calibri"/>
              <a:ea typeface="Calibri"/>
              <a:cs typeface="Calibri"/>
              <a:sym typeface="Calibri"/>
            </a:endParaRPr>
          </a:p>
        </p:txBody>
      </p:sp>
      <p:sp>
        <p:nvSpPr>
          <p:cNvPr id="258" name="Google Shape;258;p34"/>
          <p:cNvSpPr txBox="1"/>
          <p:nvPr/>
        </p:nvSpPr>
        <p:spPr>
          <a:xfrm>
            <a:off x="9273512" y="1322563"/>
            <a:ext cx="2301600" cy="773200"/>
          </a:xfrm>
          <a:prstGeom prst="rect">
            <a:avLst/>
          </a:prstGeom>
          <a:noFill/>
          <a:ln>
            <a:noFill/>
          </a:ln>
        </p:spPr>
        <p:txBody>
          <a:bodyPr spcFirstLastPara="1" wrap="square" lIns="121900" tIns="121900" rIns="121900" bIns="121900" anchor="t" anchorCtr="0">
            <a:noAutofit/>
          </a:bodyPr>
          <a:lstStyle/>
          <a:p>
            <a:pPr>
              <a:buClr>
                <a:srgbClr val="000000"/>
              </a:buClr>
              <a:buSzPts val="1400"/>
            </a:pPr>
            <a:r>
              <a:rPr lang="es" sz="1867" b="1" dirty="0">
                <a:solidFill>
                  <a:srgbClr val="CC0000"/>
                </a:solidFill>
                <a:latin typeface="Calibri"/>
                <a:ea typeface="Calibri"/>
                <a:cs typeface="Calibri"/>
                <a:sym typeface="Calibri"/>
              </a:rPr>
              <a:t>Comprador</a:t>
            </a:r>
            <a:endParaRPr sz="1867" b="1" dirty="0">
              <a:solidFill>
                <a:srgbClr val="CC0000"/>
              </a:solidFill>
              <a:latin typeface="Calibri"/>
              <a:ea typeface="Calibri"/>
              <a:cs typeface="Calibri"/>
              <a:sym typeface="Calibri"/>
            </a:endParaRPr>
          </a:p>
          <a:p>
            <a:pPr>
              <a:buClr>
                <a:srgbClr val="000000"/>
              </a:buClr>
              <a:buSzPts val="1400"/>
            </a:pPr>
            <a:endParaRPr sz="1867" b="1" dirty="0">
              <a:solidFill>
                <a:srgbClr val="CC0000"/>
              </a:solidFill>
              <a:latin typeface="Calibri"/>
              <a:ea typeface="Calibri"/>
              <a:cs typeface="Calibri"/>
              <a:sym typeface="Calibri"/>
            </a:endParaRPr>
          </a:p>
        </p:txBody>
      </p:sp>
      <p:pic>
        <p:nvPicPr>
          <p:cNvPr id="259" name="Google Shape;259;p34"/>
          <p:cNvPicPr preferRelativeResize="0"/>
          <p:nvPr/>
        </p:nvPicPr>
        <p:blipFill rotWithShape="1">
          <a:blip r:embed="rId3">
            <a:alphaModFix/>
          </a:blip>
          <a:srcRect/>
          <a:stretch/>
        </p:blipFill>
        <p:spPr>
          <a:xfrm>
            <a:off x="553072" y="1359100"/>
            <a:ext cx="975360" cy="975360"/>
          </a:xfrm>
          <a:prstGeom prst="rect">
            <a:avLst/>
          </a:prstGeom>
          <a:noFill/>
          <a:ln>
            <a:noFill/>
          </a:ln>
        </p:spPr>
      </p:pic>
      <p:pic>
        <p:nvPicPr>
          <p:cNvPr id="260" name="Google Shape;260;p34"/>
          <p:cNvPicPr preferRelativeResize="0"/>
          <p:nvPr/>
        </p:nvPicPr>
        <p:blipFill rotWithShape="1">
          <a:blip r:embed="rId4">
            <a:alphaModFix/>
          </a:blip>
          <a:srcRect/>
          <a:stretch/>
        </p:blipFill>
        <p:spPr>
          <a:xfrm>
            <a:off x="4251179" y="1359100"/>
            <a:ext cx="975360" cy="975360"/>
          </a:xfrm>
          <a:prstGeom prst="rect">
            <a:avLst/>
          </a:prstGeom>
          <a:noFill/>
          <a:ln>
            <a:noFill/>
          </a:ln>
        </p:spPr>
      </p:pic>
      <p:pic>
        <p:nvPicPr>
          <p:cNvPr id="261" name="Google Shape;261;p34"/>
          <p:cNvPicPr preferRelativeResize="0"/>
          <p:nvPr/>
        </p:nvPicPr>
        <p:blipFill rotWithShape="1">
          <a:blip r:embed="rId5">
            <a:alphaModFix/>
          </a:blip>
          <a:srcRect/>
          <a:stretch/>
        </p:blipFill>
        <p:spPr>
          <a:xfrm>
            <a:off x="8193914" y="1296146"/>
            <a:ext cx="975360" cy="975360"/>
          </a:xfrm>
          <a:prstGeom prst="rect">
            <a:avLst/>
          </a:prstGeom>
          <a:noFill/>
          <a:ln>
            <a:noFill/>
          </a:ln>
        </p:spPr>
      </p:pic>
      <p:sp>
        <p:nvSpPr>
          <p:cNvPr id="262" name="Google Shape;262;p34"/>
          <p:cNvSpPr/>
          <p:nvPr/>
        </p:nvSpPr>
        <p:spPr>
          <a:xfrm>
            <a:off x="424801" y="419343"/>
            <a:ext cx="11511600" cy="554000"/>
          </a:xfrm>
          <a:prstGeom prst="round2DiagRect">
            <a:avLst>
              <a:gd name="adj1" fmla="val 16667"/>
              <a:gd name="adj2" fmla="val 0"/>
            </a:avLst>
          </a:prstGeom>
          <a:solidFill>
            <a:srgbClr val="CC0000"/>
          </a:solidFill>
          <a:ln>
            <a:noFill/>
          </a:ln>
        </p:spPr>
        <p:txBody>
          <a:bodyPr spcFirstLastPara="1" wrap="square" lIns="91433" tIns="45700" rIns="91433" bIns="45700" anchor="ctr" anchorCtr="0">
            <a:noAutofit/>
          </a:bodyPr>
          <a:lstStyle/>
          <a:p>
            <a:pPr algn="ctr">
              <a:buClr>
                <a:srgbClr val="000000"/>
              </a:buClr>
              <a:buSzPts val="1200"/>
            </a:pPr>
            <a:r>
              <a:rPr lang="es" sz="2400" b="1" dirty="0">
                <a:solidFill>
                  <a:srgbClr val="FFFFFF"/>
                </a:solidFill>
                <a:latin typeface="Calibri"/>
                <a:ea typeface="Calibri"/>
                <a:cs typeface="Calibri"/>
                <a:sym typeface="Calibri"/>
              </a:rPr>
              <a:t>Responsabilidades y beneficios para los Actores Claves</a:t>
            </a:r>
            <a:endParaRPr sz="2400" dirty="0">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D0EDC198-26DB-A589-9E47-245ACCD6EA5C}"/>
              </a:ext>
            </a:extLst>
          </p:cNvPr>
          <p:cNvSpPr/>
          <p:nvPr/>
        </p:nvSpPr>
        <p:spPr>
          <a:xfrm>
            <a:off x="3151348" y="1817110"/>
            <a:ext cx="1834630" cy="31080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SV" sz="2000" dirty="0"/>
              <a:t>+161 Mz</a:t>
            </a:r>
          </a:p>
        </p:txBody>
      </p:sp>
      <p:sp>
        <p:nvSpPr>
          <p:cNvPr id="4" name="Marcador de número de diapositiva 3" hidden="1">
            <a:extLst>
              <a:ext uri="{FF2B5EF4-FFF2-40B4-BE49-F238E27FC236}">
                <a16:creationId xmlns:a16="http://schemas.microsoft.com/office/drawing/2014/main" id="{5A003ABE-97B5-8751-7F6C-21C7B7F6C370}"/>
              </a:ext>
            </a:extLst>
          </p:cNvPr>
          <p:cNvSpPr>
            <a:spLocks noGrp="1"/>
          </p:cNvSpPr>
          <p:nvPr>
            <p:ph type="sldNum" sz="quarter" idx="10"/>
          </p:nvPr>
        </p:nvSpPr>
        <p:spPr/>
        <p:txBody>
          <a:bodyPr/>
          <a:lstStyle/>
          <a:p>
            <a:pPr>
              <a:spcAft>
                <a:spcPts val="600"/>
              </a:spcAft>
            </a:pPr>
            <a:fld id="{AAC8BD42-323A-4949-A8CE-01CEE144D48E}" type="slidenum">
              <a:rPr lang="en-US" smtClean="0"/>
              <a:pPr>
                <a:spcAft>
                  <a:spcPts val="600"/>
                </a:spcAft>
              </a:pPr>
              <a:t>29</a:t>
            </a:fld>
            <a:endParaRPr lang="en-US"/>
          </a:p>
        </p:txBody>
      </p:sp>
      <p:pic>
        <p:nvPicPr>
          <p:cNvPr id="6" name="Picture 2" descr="A close up of a map&#10;&#10;Description automatically generated">
            <a:extLst>
              <a:ext uri="{FF2B5EF4-FFF2-40B4-BE49-F238E27FC236}">
                <a16:creationId xmlns:a16="http://schemas.microsoft.com/office/drawing/2014/main" id="{95FE3B71-EB7B-89C6-7700-3238FEF867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124605" y="2213105"/>
            <a:ext cx="8033754" cy="439848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2">
            <a:extLst>
              <a:ext uri="{FF2B5EF4-FFF2-40B4-BE49-F238E27FC236}">
                <a16:creationId xmlns:a16="http://schemas.microsoft.com/office/drawing/2014/main" id="{E7D5D27F-2364-FC4C-342B-4DB9575652D8}"/>
              </a:ext>
            </a:extLst>
          </p:cNvPr>
          <p:cNvCxnSpPr>
            <a:cxnSpLocks/>
          </p:cNvCxnSpPr>
          <p:nvPr/>
        </p:nvCxnSpPr>
        <p:spPr>
          <a:xfrm>
            <a:off x="4832292" y="1978812"/>
            <a:ext cx="2062400" cy="1367929"/>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72329A4D-CE8F-DD3D-8922-267B436AF10C}"/>
              </a:ext>
            </a:extLst>
          </p:cNvPr>
          <p:cNvSpPr txBox="1"/>
          <p:nvPr/>
        </p:nvSpPr>
        <p:spPr>
          <a:xfrm>
            <a:off x="9193095" y="2901447"/>
            <a:ext cx="1870697" cy="415498"/>
          </a:xfrm>
          <a:prstGeom prst="rect">
            <a:avLst/>
          </a:prstGeom>
          <a:noFill/>
        </p:spPr>
        <p:txBody>
          <a:bodyPr wrap="square">
            <a:spAutoFit/>
          </a:bodyPr>
          <a:lstStyle/>
          <a:p>
            <a:pPr algn="ctr"/>
            <a:r>
              <a:rPr lang="es-SV" sz="1050" b="1" dirty="0">
                <a:latin typeface="Calibri" panose="020F0502020204030204" pitchFamily="34" charset="0"/>
                <a:ea typeface="Times New Roman" panose="02020603050405020304" pitchFamily="18" charset="0"/>
                <a:cs typeface="Arial" panose="020B0604020202020204" pitchFamily="34" charset="0"/>
              </a:rPr>
              <a:t>T</a:t>
            </a:r>
            <a:r>
              <a:rPr lang="es-SV" sz="1050" dirty="0">
                <a:effectLst/>
                <a:latin typeface="Calibri" panose="020F0502020204030204" pitchFamily="34" charset="0"/>
                <a:ea typeface="Times New Roman" panose="02020603050405020304" pitchFamily="18" charset="0"/>
                <a:cs typeface="Arial" panose="020B0604020202020204" pitchFamily="34" charset="0"/>
              </a:rPr>
              <a:t>erritorio Cacahuatique y Tecapa-Chinameca</a:t>
            </a:r>
          </a:p>
        </p:txBody>
      </p:sp>
      <p:pic>
        <p:nvPicPr>
          <p:cNvPr id="27" name="Imagen 26">
            <a:extLst>
              <a:ext uri="{FF2B5EF4-FFF2-40B4-BE49-F238E27FC236}">
                <a16:creationId xmlns:a16="http://schemas.microsoft.com/office/drawing/2014/main" id="{F02328F6-6982-C563-0FF4-5D330A4B75CF}"/>
              </a:ext>
            </a:extLst>
          </p:cNvPr>
          <p:cNvPicPr>
            <a:picLocks noChangeAspect="1"/>
          </p:cNvPicPr>
          <p:nvPr/>
        </p:nvPicPr>
        <p:blipFill>
          <a:blip r:embed="rId3"/>
          <a:srcRect l="51870" t="2455" b="-1"/>
          <a:stretch/>
        </p:blipFill>
        <p:spPr>
          <a:xfrm>
            <a:off x="3998002" y="1306484"/>
            <a:ext cx="1053192" cy="494012"/>
          </a:xfrm>
          <a:prstGeom prst="rect">
            <a:avLst/>
          </a:prstGeom>
        </p:spPr>
      </p:pic>
      <p:pic>
        <p:nvPicPr>
          <p:cNvPr id="28" name="Imagen 27" descr="Imagen que contiene dibujo, señal&#10;&#10;Descripción generada automáticamente">
            <a:extLst>
              <a:ext uri="{FF2B5EF4-FFF2-40B4-BE49-F238E27FC236}">
                <a16:creationId xmlns:a16="http://schemas.microsoft.com/office/drawing/2014/main" id="{42ED30AA-A3FE-3CD9-00E3-EB65C720EE33}"/>
              </a:ext>
            </a:extLst>
          </p:cNvPr>
          <p:cNvPicPr>
            <a:picLocks noChangeAspect="1"/>
          </p:cNvPicPr>
          <p:nvPr/>
        </p:nvPicPr>
        <p:blipFill>
          <a:blip r:embed="rId4"/>
          <a:srcRect r="61357"/>
          <a:stretch/>
        </p:blipFill>
        <p:spPr>
          <a:xfrm>
            <a:off x="3206091" y="1309722"/>
            <a:ext cx="693913" cy="462223"/>
          </a:xfrm>
          <a:prstGeom prst="rect">
            <a:avLst/>
          </a:prstGeom>
        </p:spPr>
      </p:pic>
      <p:sp>
        <p:nvSpPr>
          <p:cNvPr id="29" name="CuadroTexto 28">
            <a:extLst>
              <a:ext uri="{FF2B5EF4-FFF2-40B4-BE49-F238E27FC236}">
                <a16:creationId xmlns:a16="http://schemas.microsoft.com/office/drawing/2014/main" id="{95022A87-1BA0-FCB2-CCA3-06EBCDC3F236}"/>
              </a:ext>
            </a:extLst>
          </p:cNvPr>
          <p:cNvSpPr txBox="1"/>
          <p:nvPr/>
        </p:nvSpPr>
        <p:spPr>
          <a:xfrm>
            <a:off x="3135217" y="2184541"/>
            <a:ext cx="1915977" cy="253916"/>
          </a:xfrm>
          <a:prstGeom prst="rect">
            <a:avLst/>
          </a:prstGeom>
          <a:noFill/>
        </p:spPr>
        <p:txBody>
          <a:bodyPr wrap="square">
            <a:spAutoFit/>
          </a:bodyPr>
          <a:lstStyle/>
          <a:p>
            <a:pPr algn="ctr"/>
            <a:r>
              <a:rPr lang="es-SV" sz="1050" dirty="0">
                <a:latin typeface="Calibri" panose="020F0502020204030204" pitchFamily="34" charset="0"/>
                <a:ea typeface="Times New Roman" panose="02020603050405020304" pitchFamily="18" charset="0"/>
                <a:cs typeface="Arial" panose="020B0604020202020204" pitchFamily="34" charset="0"/>
              </a:rPr>
              <a:t>T</a:t>
            </a:r>
            <a:r>
              <a:rPr lang="es-SV" sz="1050" dirty="0">
                <a:effectLst/>
                <a:latin typeface="Calibri" panose="020F0502020204030204" pitchFamily="34" charset="0"/>
                <a:ea typeface="Times New Roman" panose="02020603050405020304" pitchFamily="18" charset="0"/>
                <a:cs typeface="Arial" panose="020B0604020202020204" pitchFamily="34" charset="0"/>
              </a:rPr>
              <a:t>erritorio Alotepec</a:t>
            </a:r>
            <a:r>
              <a:rPr lang="es-SV" sz="1050" dirty="0">
                <a:latin typeface="Calibri" panose="020F0502020204030204" pitchFamily="34" charset="0"/>
                <a:ea typeface="Times New Roman" panose="02020603050405020304" pitchFamily="18" charset="0"/>
                <a:cs typeface="Arial" panose="020B0604020202020204" pitchFamily="34" charset="0"/>
              </a:rPr>
              <a:t>-</a:t>
            </a:r>
            <a:r>
              <a:rPr lang="es-SV" sz="1050" dirty="0">
                <a:effectLst/>
                <a:latin typeface="Calibri" panose="020F0502020204030204" pitchFamily="34" charset="0"/>
                <a:ea typeface="Times New Roman" panose="02020603050405020304" pitchFamily="18" charset="0"/>
                <a:cs typeface="Arial" panose="020B0604020202020204" pitchFamily="34" charset="0"/>
              </a:rPr>
              <a:t>Metapán </a:t>
            </a:r>
            <a:endParaRPr lang="es-SV" sz="1050" dirty="0"/>
          </a:p>
        </p:txBody>
      </p:sp>
      <p:pic>
        <p:nvPicPr>
          <p:cNvPr id="30" name="Imagen 29" descr="Un dibujo animado&#10;&#10;Descripción generada automáticamente con confianza media">
            <a:extLst>
              <a:ext uri="{FF2B5EF4-FFF2-40B4-BE49-F238E27FC236}">
                <a16:creationId xmlns:a16="http://schemas.microsoft.com/office/drawing/2014/main" id="{F3872477-5264-2D9F-5007-94F0AC3A4DB5}"/>
              </a:ext>
            </a:extLst>
          </p:cNvPr>
          <p:cNvPicPr>
            <a:picLocks noChangeAspect="1"/>
          </p:cNvPicPr>
          <p:nvPr/>
        </p:nvPicPr>
        <p:blipFill>
          <a:blip r:embed="rId5"/>
          <a:stretch>
            <a:fillRect/>
          </a:stretch>
        </p:blipFill>
        <p:spPr>
          <a:xfrm>
            <a:off x="9921647" y="2155016"/>
            <a:ext cx="525911" cy="355764"/>
          </a:xfrm>
          <a:prstGeom prst="rect">
            <a:avLst/>
          </a:prstGeom>
        </p:spPr>
      </p:pic>
      <p:pic>
        <p:nvPicPr>
          <p:cNvPr id="31" name="Imagen 30">
            <a:extLst>
              <a:ext uri="{FF2B5EF4-FFF2-40B4-BE49-F238E27FC236}">
                <a16:creationId xmlns:a16="http://schemas.microsoft.com/office/drawing/2014/main" id="{115BEDD1-C48D-4E34-B6F8-14CE3C0039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88261" y="2146076"/>
            <a:ext cx="325450" cy="325450"/>
          </a:xfrm>
          <a:prstGeom prst="rect">
            <a:avLst/>
          </a:prstGeom>
        </p:spPr>
      </p:pic>
      <p:pic>
        <p:nvPicPr>
          <p:cNvPr id="32" name="Picture 8" descr="The World Bank Logo - símbolo, significado logotipo, historia, PNG">
            <a:extLst>
              <a:ext uri="{FF2B5EF4-FFF2-40B4-BE49-F238E27FC236}">
                <a16:creationId xmlns:a16="http://schemas.microsoft.com/office/drawing/2014/main" id="{1E189D5A-66BA-CE2D-6C38-DCE24139E77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507" b="30930"/>
          <a:stretch/>
        </p:blipFill>
        <p:spPr bwMode="auto">
          <a:xfrm>
            <a:off x="3798302" y="5406067"/>
            <a:ext cx="1590925" cy="336148"/>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32" descr="Imagen que contiene dibujo, señal&#10;&#10;Descripción generada automáticamente">
            <a:extLst>
              <a:ext uri="{FF2B5EF4-FFF2-40B4-BE49-F238E27FC236}">
                <a16:creationId xmlns:a16="http://schemas.microsoft.com/office/drawing/2014/main" id="{A747146A-602C-BB95-FBED-B3B1BC6F42A2}"/>
              </a:ext>
            </a:extLst>
          </p:cNvPr>
          <p:cNvPicPr>
            <a:picLocks noChangeAspect="1"/>
          </p:cNvPicPr>
          <p:nvPr/>
        </p:nvPicPr>
        <p:blipFill>
          <a:blip r:embed="rId4"/>
          <a:srcRect r="61357"/>
          <a:stretch/>
        </p:blipFill>
        <p:spPr>
          <a:xfrm>
            <a:off x="10426997" y="2115752"/>
            <a:ext cx="579632" cy="386099"/>
          </a:xfrm>
          <a:prstGeom prst="rect">
            <a:avLst/>
          </a:prstGeom>
        </p:spPr>
      </p:pic>
      <p:pic>
        <p:nvPicPr>
          <p:cNvPr id="34" name="Imagen 33" descr="Imagen que contiene dibujo, señal&#10;&#10;Descripción generada automáticamente">
            <a:extLst>
              <a:ext uri="{FF2B5EF4-FFF2-40B4-BE49-F238E27FC236}">
                <a16:creationId xmlns:a16="http://schemas.microsoft.com/office/drawing/2014/main" id="{66AD1C20-AA20-E8A7-E9C5-E458BDE1AC5B}"/>
              </a:ext>
            </a:extLst>
          </p:cNvPr>
          <p:cNvPicPr>
            <a:picLocks noChangeAspect="1"/>
          </p:cNvPicPr>
          <p:nvPr/>
        </p:nvPicPr>
        <p:blipFill>
          <a:blip r:embed="rId4"/>
          <a:srcRect r="61357"/>
          <a:stretch/>
        </p:blipFill>
        <p:spPr>
          <a:xfrm>
            <a:off x="3082572" y="5265200"/>
            <a:ext cx="660805" cy="440169"/>
          </a:xfrm>
          <a:prstGeom prst="rect">
            <a:avLst/>
          </a:prstGeom>
        </p:spPr>
      </p:pic>
      <p:pic>
        <p:nvPicPr>
          <p:cNvPr id="35" name="Imagen 34" descr="Imagen que contiene dibujo, señal&#10;&#10;Descripción generada automáticamente">
            <a:extLst>
              <a:ext uri="{FF2B5EF4-FFF2-40B4-BE49-F238E27FC236}">
                <a16:creationId xmlns:a16="http://schemas.microsoft.com/office/drawing/2014/main" id="{E15EAE6A-15E9-0B53-F5BC-4E9D130BD9E2}"/>
              </a:ext>
            </a:extLst>
          </p:cNvPr>
          <p:cNvPicPr>
            <a:picLocks noChangeAspect="1"/>
          </p:cNvPicPr>
          <p:nvPr/>
        </p:nvPicPr>
        <p:blipFill>
          <a:blip r:embed="rId4"/>
          <a:srcRect l="40123"/>
          <a:stretch/>
        </p:blipFill>
        <p:spPr>
          <a:xfrm>
            <a:off x="796053" y="4198016"/>
            <a:ext cx="1058367" cy="454975"/>
          </a:xfrm>
          <a:prstGeom prst="rect">
            <a:avLst/>
          </a:prstGeom>
        </p:spPr>
      </p:pic>
      <p:sp>
        <p:nvSpPr>
          <p:cNvPr id="37" name="CuadroTexto 36">
            <a:extLst>
              <a:ext uri="{FF2B5EF4-FFF2-40B4-BE49-F238E27FC236}">
                <a16:creationId xmlns:a16="http://schemas.microsoft.com/office/drawing/2014/main" id="{B4C13554-E1B8-DDD6-7DEB-07D2B014434F}"/>
              </a:ext>
            </a:extLst>
          </p:cNvPr>
          <p:cNvSpPr txBox="1"/>
          <p:nvPr/>
        </p:nvSpPr>
        <p:spPr>
          <a:xfrm>
            <a:off x="2994178" y="6079378"/>
            <a:ext cx="2488440" cy="253916"/>
          </a:xfrm>
          <a:prstGeom prst="rect">
            <a:avLst/>
          </a:prstGeom>
          <a:noFill/>
        </p:spPr>
        <p:txBody>
          <a:bodyPr wrap="square">
            <a:spAutoFit/>
          </a:bodyPr>
          <a:lstStyle/>
          <a:p>
            <a:r>
              <a:rPr lang="es-SV" sz="1050" dirty="0">
                <a:effectLst/>
                <a:latin typeface="Calibri" panose="020F0502020204030204" pitchFamily="34" charset="0"/>
                <a:ea typeface="Times New Roman" panose="02020603050405020304" pitchFamily="18" charset="0"/>
                <a:cs typeface="Arial" panose="020B0604020202020204" pitchFamily="34" charset="0"/>
              </a:rPr>
              <a:t>Proyecto Costa Viva </a:t>
            </a:r>
            <a:r>
              <a:rPr lang="es-SV" sz="1050" dirty="0">
                <a:latin typeface="Calibri" panose="020F0502020204030204" pitchFamily="34" charset="0"/>
                <a:cs typeface="Arial" panose="020B0604020202020204" pitchFamily="34" charset="0"/>
              </a:rPr>
              <a:t>Cordillera El Bálsamo</a:t>
            </a:r>
            <a:endParaRPr lang="es-SV" sz="1050" dirty="0"/>
          </a:p>
        </p:txBody>
      </p:sp>
      <p:pic>
        <p:nvPicPr>
          <p:cNvPr id="39" name="Imagen 38" descr="Imagen que contiene Logotipo&#10;&#10;Descripción generada automáticamente">
            <a:extLst>
              <a:ext uri="{FF2B5EF4-FFF2-40B4-BE49-F238E27FC236}">
                <a16:creationId xmlns:a16="http://schemas.microsoft.com/office/drawing/2014/main" id="{C1A9AABD-7E8F-6ACD-1046-CDB9B688FF53}"/>
              </a:ext>
            </a:extLst>
          </p:cNvPr>
          <p:cNvPicPr>
            <a:picLocks noChangeAspect="1"/>
          </p:cNvPicPr>
          <p:nvPr/>
        </p:nvPicPr>
        <p:blipFill>
          <a:blip r:embed="rId8"/>
          <a:stretch>
            <a:fillRect/>
          </a:stretch>
        </p:blipFill>
        <p:spPr>
          <a:xfrm>
            <a:off x="9201293" y="2155016"/>
            <a:ext cx="337061" cy="337061"/>
          </a:xfrm>
          <a:prstGeom prst="rect">
            <a:avLst/>
          </a:prstGeom>
        </p:spPr>
      </p:pic>
      <p:pic>
        <p:nvPicPr>
          <p:cNvPr id="43" name="Imagen 42" descr="Diagrama, Logotipo&#10;&#10;Descripción generada automáticamente">
            <a:extLst>
              <a:ext uri="{FF2B5EF4-FFF2-40B4-BE49-F238E27FC236}">
                <a16:creationId xmlns:a16="http://schemas.microsoft.com/office/drawing/2014/main" id="{9785CB84-41EC-1D95-D5A0-C73F86DFF28B}"/>
              </a:ext>
            </a:extLst>
          </p:cNvPr>
          <p:cNvPicPr>
            <a:picLocks noChangeAspect="1"/>
          </p:cNvPicPr>
          <p:nvPr/>
        </p:nvPicPr>
        <p:blipFill>
          <a:blip r:embed="rId9"/>
          <a:stretch>
            <a:fillRect/>
          </a:stretch>
        </p:blipFill>
        <p:spPr>
          <a:xfrm>
            <a:off x="9749366" y="1548281"/>
            <a:ext cx="579633" cy="579633"/>
          </a:xfrm>
          <a:prstGeom prst="rect">
            <a:avLst/>
          </a:prstGeom>
        </p:spPr>
      </p:pic>
      <p:sp>
        <p:nvSpPr>
          <p:cNvPr id="45" name="CuadroTexto 44">
            <a:extLst>
              <a:ext uri="{FF2B5EF4-FFF2-40B4-BE49-F238E27FC236}">
                <a16:creationId xmlns:a16="http://schemas.microsoft.com/office/drawing/2014/main" id="{A73B5E80-70A5-9F5D-53D9-D62A373273FB}"/>
              </a:ext>
            </a:extLst>
          </p:cNvPr>
          <p:cNvSpPr txBox="1"/>
          <p:nvPr/>
        </p:nvSpPr>
        <p:spPr>
          <a:xfrm>
            <a:off x="8966310" y="3125322"/>
            <a:ext cx="2570459" cy="461665"/>
          </a:xfrm>
          <a:prstGeom prst="rect">
            <a:avLst/>
          </a:prstGeom>
          <a:noFill/>
        </p:spPr>
        <p:txBody>
          <a:bodyPr wrap="square">
            <a:spAutoFit/>
          </a:bodyPr>
          <a:lstStyle/>
          <a:p>
            <a:pPr algn="ctr"/>
            <a:endParaRPr lang="es-SV" sz="1200" b="1" dirty="0">
              <a:latin typeface="Calibri" panose="020F0502020204030204" pitchFamily="34" charset="0"/>
              <a:ea typeface="Times New Roman" panose="02020603050405020304" pitchFamily="18" charset="0"/>
              <a:cs typeface="Arial" panose="020B0604020202020204" pitchFamily="34" charset="0"/>
            </a:endParaRPr>
          </a:p>
          <a:p>
            <a:pPr algn="ctr"/>
            <a:r>
              <a:rPr lang="es-SV" sz="1200" b="1" dirty="0">
                <a:latin typeface="Calibri" panose="020F0502020204030204" pitchFamily="34" charset="0"/>
                <a:ea typeface="Times New Roman" panose="02020603050405020304" pitchFamily="18" charset="0"/>
                <a:cs typeface="Arial" panose="020B0604020202020204" pitchFamily="34" charset="0"/>
              </a:rPr>
              <a:t>Escuela de Café de Morazán</a:t>
            </a:r>
            <a:endParaRPr lang="es-SV" sz="1200" dirty="0"/>
          </a:p>
        </p:txBody>
      </p:sp>
      <p:pic>
        <p:nvPicPr>
          <p:cNvPr id="3" name="Imagen 2" descr="Logotipo&#10;&#10;Descripción generada automáticamente">
            <a:extLst>
              <a:ext uri="{FF2B5EF4-FFF2-40B4-BE49-F238E27FC236}">
                <a16:creationId xmlns:a16="http://schemas.microsoft.com/office/drawing/2014/main" id="{589BBE47-0E2B-9550-BBFD-94E306967999}"/>
              </a:ext>
            </a:extLst>
          </p:cNvPr>
          <p:cNvPicPr>
            <a:picLocks noChangeAspect="1"/>
          </p:cNvPicPr>
          <p:nvPr/>
        </p:nvPicPr>
        <p:blipFill>
          <a:blip r:embed="rId10"/>
          <a:stretch>
            <a:fillRect/>
          </a:stretch>
        </p:blipFill>
        <p:spPr>
          <a:xfrm>
            <a:off x="8589349" y="327568"/>
            <a:ext cx="3058517" cy="618924"/>
          </a:xfrm>
          <a:prstGeom prst="rect">
            <a:avLst/>
          </a:prstGeom>
        </p:spPr>
      </p:pic>
      <p:pic>
        <p:nvPicPr>
          <p:cNvPr id="14" name="Imagen 13" descr="Forma&#10;&#10;El contenido generado por IA puede ser incorrecto.">
            <a:extLst>
              <a:ext uri="{FF2B5EF4-FFF2-40B4-BE49-F238E27FC236}">
                <a16:creationId xmlns:a16="http://schemas.microsoft.com/office/drawing/2014/main" id="{619B7AD8-E555-8B35-C7C5-98E5DA4EE725}"/>
              </a:ext>
            </a:extLst>
          </p:cNvPr>
          <p:cNvPicPr>
            <a:picLocks noChangeAspect="1"/>
          </p:cNvPicPr>
          <p:nvPr/>
        </p:nvPicPr>
        <p:blipFill>
          <a:blip r:embed="rId11"/>
          <a:stretch>
            <a:fillRect/>
          </a:stretch>
        </p:blipFill>
        <p:spPr>
          <a:xfrm>
            <a:off x="1918744" y="3268059"/>
            <a:ext cx="866316" cy="307542"/>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7D5C257A-36D9-7780-1A26-1813CC7698D3}"/>
              </a:ext>
            </a:extLst>
          </p:cNvPr>
          <p:cNvPicPr>
            <a:picLocks noChangeAspect="1"/>
          </p:cNvPicPr>
          <p:nvPr/>
        </p:nvPicPr>
        <p:blipFill>
          <a:blip r:embed="rId4"/>
          <a:srcRect r="61357"/>
          <a:stretch/>
        </p:blipFill>
        <p:spPr>
          <a:xfrm>
            <a:off x="1038220" y="3120223"/>
            <a:ext cx="712194" cy="474400"/>
          </a:xfrm>
          <a:prstGeom prst="rect">
            <a:avLst/>
          </a:prstGeom>
        </p:spPr>
      </p:pic>
      <p:pic>
        <p:nvPicPr>
          <p:cNvPr id="24" name="Imagen 23">
            <a:extLst>
              <a:ext uri="{FF2B5EF4-FFF2-40B4-BE49-F238E27FC236}">
                <a16:creationId xmlns:a16="http://schemas.microsoft.com/office/drawing/2014/main" id="{834F1173-6D82-E9E0-8A04-9347BF1679F1}"/>
              </a:ext>
            </a:extLst>
          </p:cNvPr>
          <p:cNvPicPr>
            <a:picLocks noChangeAspect="1"/>
          </p:cNvPicPr>
          <p:nvPr/>
        </p:nvPicPr>
        <p:blipFill>
          <a:blip r:embed="rId12"/>
          <a:stretch>
            <a:fillRect/>
          </a:stretch>
        </p:blipFill>
        <p:spPr>
          <a:xfrm>
            <a:off x="3951075" y="2560999"/>
            <a:ext cx="910530" cy="274850"/>
          </a:xfrm>
          <a:prstGeom prst="rect">
            <a:avLst/>
          </a:prstGeom>
        </p:spPr>
      </p:pic>
      <p:pic>
        <p:nvPicPr>
          <p:cNvPr id="36" name="Imagen 35">
            <a:extLst>
              <a:ext uri="{FF2B5EF4-FFF2-40B4-BE49-F238E27FC236}">
                <a16:creationId xmlns:a16="http://schemas.microsoft.com/office/drawing/2014/main" id="{5F9F0553-2810-CFDE-17AD-DD861F325DE4}"/>
              </a:ext>
            </a:extLst>
          </p:cNvPr>
          <p:cNvPicPr>
            <a:picLocks noChangeAspect="1"/>
          </p:cNvPicPr>
          <p:nvPr/>
        </p:nvPicPr>
        <p:blipFill>
          <a:blip r:embed="rId12"/>
          <a:stretch>
            <a:fillRect/>
          </a:stretch>
        </p:blipFill>
        <p:spPr>
          <a:xfrm>
            <a:off x="3652111" y="6321572"/>
            <a:ext cx="1180181" cy="356246"/>
          </a:xfrm>
          <a:prstGeom prst="rect">
            <a:avLst/>
          </a:prstGeom>
        </p:spPr>
      </p:pic>
      <p:sp>
        <p:nvSpPr>
          <p:cNvPr id="42" name="CuadroTexto 41">
            <a:extLst>
              <a:ext uri="{FF2B5EF4-FFF2-40B4-BE49-F238E27FC236}">
                <a16:creationId xmlns:a16="http://schemas.microsoft.com/office/drawing/2014/main" id="{AFF63DBC-B51E-2F34-3929-95BC4C794D72}"/>
              </a:ext>
            </a:extLst>
          </p:cNvPr>
          <p:cNvSpPr txBox="1"/>
          <p:nvPr/>
        </p:nvSpPr>
        <p:spPr>
          <a:xfrm>
            <a:off x="698675" y="4037413"/>
            <a:ext cx="2488439" cy="261610"/>
          </a:xfrm>
          <a:prstGeom prst="rect">
            <a:avLst/>
          </a:prstGeom>
          <a:noFill/>
        </p:spPr>
        <p:txBody>
          <a:bodyPr wrap="square">
            <a:spAutoFit/>
          </a:bodyPr>
          <a:lstStyle/>
          <a:p>
            <a:pPr algn="ctr"/>
            <a:r>
              <a:rPr lang="es-MX" sz="1050" dirty="0">
                <a:latin typeface="Calibri" panose="020F0502020204030204" pitchFamily="34" charset="0"/>
                <a:ea typeface="Times New Roman" panose="02020603050405020304" pitchFamily="18" charset="0"/>
                <a:cs typeface="Arial" panose="020B0604020202020204" pitchFamily="34" charset="0"/>
              </a:rPr>
              <a:t>P</a:t>
            </a:r>
            <a:r>
              <a:rPr lang="es-SV" sz="1050" dirty="0">
                <a:latin typeface="Calibri" panose="020F0502020204030204" pitchFamily="34" charset="0"/>
                <a:ea typeface="Times New Roman" panose="02020603050405020304" pitchFamily="18" charset="0"/>
                <a:cs typeface="Arial" panose="020B0604020202020204" pitchFamily="34" charset="0"/>
              </a:rPr>
              <a:t>royecto Raíces [</a:t>
            </a:r>
            <a:r>
              <a:rPr lang="es-SV" sz="1050" dirty="0">
                <a:effectLst/>
                <a:latin typeface="Calibri" panose="020F0502020204030204" pitchFamily="34" charset="0"/>
                <a:ea typeface="Times New Roman" panose="02020603050405020304" pitchFamily="18" charset="0"/>
                <a:cs typeface="Arial" panose="020B0604020202020204" pitchFamily="34" charset="0"/>
              </a:rPr>
              <a:t>Apaneca-Illamatepec]</a:t>
            </a:r>
          </a:p>
        </p:txBody>
      </p:sp>
      <p:pic>
        <p:nvPicPr>
          <p:cNvPr id="12" name="Imagen 11">
            <a:extLst>
              <a:ext uri="{FF2B5EF4-FFF2-40B4-BE49-F238E27FC236}">
                <a16:creationId xmlns:a16="http://schemas.microsoft.com/office/drawing/2014/main" id="{0FCD5032-4E94-A5E6-3517-FF5CC7BD0DFC}"/>
              </a:ext>
            </a:extLst>
          </p:cNvPr>
          <p:cNvPicPr>
            <a:picLocks noChangeAspect="1"/>
          </p:cNvPicPr>
          <p:nvPr/>
        </p:nvPicPr>
        <p:blipFill>
          <a:blip r:embed="rId12"/>
          <a:stretch>
            <a:fillRect/>
          </a:stretch>
        </p:blipFill>
        <p:spPr>
          <a:xfrm>
            <a:off x="1863960" y="4349239"/>
            <a:ext cx="1180181" cy="356246"/>
          </a:xfrm>
          <a:prstGeom prst="rect">
            <a:avLst/>
          </a:prstGeom>
        </p:spPr>
      </p:pic>
      <p:sp>
        <p:nvSpPr>
          <p:cNvPr id="18" name="Rectángulo 17">
            <a:extLst>
              <a:ext uri="{FF2B5EF4-FFF2-40B4-BE49-F238E27FC236}">
                <a16:creationId xmlns:a16="http://schemas.microsoft.com/office/drawing/2014/main" id="{56594C3B-BCE5-B341-A205-03D72F6469D7}"/>
              </a:ext>
            </a:extLst>
          </p:cNvPr>
          <p:cNvSpPr/>
          <p:nvPr/>
        </p:nvSpPr>
        <p:spPr>
          <a:xfrm>
            <a:off x="899459" y="3690164"/>
            <a:ext cx="2139361" cy="31080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SV" sz="2000" dirty="0"/>
              <a:t>+675 Mz</a:t>
            </a:r>
          </a:p>
        </p:txBody>
      </p:sp>
      <p:cxnSp>
        <p:nvCxnSpPr>
          <p:cNvPr id="9" name="Straight Connector 2">
            <a:extLst>
              <a:ext uri="{FF2B5EF4-FFF2-40B4-BE49-F238E27FC236}">
                <a16:creationId xmlns:a16="http://schemas.microsoft.com/office/drawing/2014/main" id="{120FCA8B-48A8-2A6D-93B0-BD37E1CBFAF3}"/>
              </a:ext>
            </a:extLst>
          </p:cNvPr>
          <p:cNvCxnSpPr>
            <a:cxnSpLocks/>
          </p:cNvCxnSpPr>
          <p:nvPr/>
        </p:nvCxnSpPr>
        <p:spPr>
          <a:xfrm>
            <a:off x="2616390" y="3898515"/>
            <a:ext cx="1918777" cy="360901"/>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sp>
        <p:nvSpPr>
          <p:cNvPr id="38" name="Rectángulo 37">
            <a:extLst>
              <a:ext uri="{FF2B5EF4-FFF2-40B4-BE49-F238E27FC236}">
                <a16:creationId xmlns:a16="http://schemas.microsoft.com/office/drawing/2014/main" id="{E4F99421-7C65-FEF2-9138-127EFEA54625}"/>
              </a:ext>
            </a:extLst>
          </p:cNvPr>
          <p:cNvSpPr/>
          <p:nvPr/>
        </p:nvSpPr>
        <p:spPr>
          <a:xfrm>
            <a:off x="3124605" y="5763452"/>
            <a:ext cx="2203571" cy="31080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SV" sz="2000" dirty="0"/>
              <a:t>105 Mz</a:t>
            </a:r>
          </a:p>
        </p:txBody>
      </p:sp>
      <p:cxnSp>
        <p:nvCxnSpPr>
          <p:cNvPr id="25" name="Straight Connector 2">
            <a:extLst>
              <a:ext uri="{FF2B5EF4-FFF2-40B4-BE49-F238E27FC236}">
                <a16:creationId xmlns:a16="http://schemas.microsoft.com/office/drawing/2014/main" id="{6C07E99C-55FF-3D50-967B-149C64E36D56}"/>
              </a:ext>
            </a:extLst>
          </p:cNvPr>
          <p:cNvCxnSpPr>
            <a:cxnSpLocks/>
          </p:cNvCxnSpPr>
          <p:nvPr/>
        </p:nvCxnSpPr>
        <p:spPr>
          <a:xfrm flipV="1">
            <a:off x="5137708" y="5028204"/>
            <a:ext cx="619813" cy="928632"/>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sp>
        <p:nvSpPr>
          <p:cNvPr id="41" name="Rectángulo 40">
            <a:extLst>
              <a:ext uri="{FF2B5EF4-FFF2-40B4-BE49-F238E27FC236}">
                <a16:creationId xmlns:a16="http://schemas.microsoft.com/office/drawing/2014/main" id="{D023ADAD-EC13-3D94-F9CC-CC63C6A6ED31}"/>
              </a:ext>
            </a:extLst>
          </p:cNvPr>
          <p:cNvSpPr/>
          <p:nvPr/>
        </p:nvSpPr>
        <p:spPr>
          <a:xfrm>
            <a:off x="9201293" y="2567556"/>
            <a:ext cx="1834630" cy="31080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SV" sz="2000" dirty="0"/>
              <a:t>+139 Mz</a:t>
            </a:r>
          </a:p>
        </p:txBody>
      </p:sp>
      <p:cxnSp>
        <p:nvCxnSpPr>
          <p:cNvPr id="13" name="Straight Connector 2">
            <a:extLst>
              <a:ext uri="{FF2B5EF4-FFF2-40B4-BE49-F238E27FC236}">
                <a16:creationId xmlns:a16="http://schemas.microsoft.com/office/drawing/2014/main" id="{EB82CE16-86A6-C62B-F3DE-864CAF76F986}"/>
              </a:ext>
            </a:extLst>
          </p:cNvPr>
          <p:cNvCxnSpPr>
            <a:cxnSpLocks/>
          </p:cNvCxnSpPr>
          <p:nvPr/>
        </p:nvCxnSpPr>
        <p:spPr>
          <a:xfrm flipH="1">
            <a:off x="9789669" y="3604297"/>
            <a:ext cx="78271" cy="676413"/>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Connector 2">
            <a:extLst>
              <a:ext uri="{FF2B5EF4-FFF2-40B4-BE49-F238E27FC236}">
                <a16:creationId xmlns:a16="http://schemas.microsoft.com/office/drawing/2014/main" id="{E7B5652F-69FE-C3F8-1D9C-929356E04B28}"/>
              </a:ext>
            </a:extLst>
          </p:cNvPr>
          <p:cNvCxnSpPr>
            <a:cxnSpLocks/>
          </p:cNvCxnSpPr>
          <p:nvPr/>
        </p:nvCxnSpPr>
        <p:spPr>
          <a:xfrm flipH="1">
            <a:off x="9136827" y="2756199"/>
            <a:ext cx="222898" cy="2566863"/>
          </a:xfrm>
          <a:prstGeom prst="line">
            <a:avLst/>
          </a:prstGeom>
          <a:ln w="12700">
            <a:solidFill>
              <a:schemeClr val="accent6">
                <a:lumMod val="50000"/>
              </a:schemeClr>
            </a:solidFill>
            <a:prstDash val="dash"/>
            <a:headEnd type="oval" w="med" len="med"/>
            <a:tailEnd type="stealth" w="med" len="med"/>
          </a:ln>
        </p:spPr>
        <p:style>
          <a:lnRef idx="1">
            <a:schemeClr val="accent1"/>
          </a:lnRef>
          <a:fillRef idx="0">
            <a:schemeClr val="accent1"/>
          </a:fillRef>
          <a:effectRef idx="0">
            <a:schemeClr val="accent1"/>
          </a:effectRef>
          <a:fontRef idx="minor">
            <a:schemeClr val="tx1"/>
          </a:fontRef>
        </p:style>
      </p:cxnSp>
      <p:sp>
        <p:nvSpPr>
          <p:cNvPr id="51" name="Rectángulo 50">
            <a:extLst>
              <a:ext uri="{FF2B5EF4-FFF2-40B4-BE49-F238E27FC236}">
                <a16:creationId xmlns:a16="http://schemas.microsoft.com/office/drawing/2014/main" id="{FD7B217D-6288-004D-6DBE-45B6286A8AF5}"/>
              </a:ext>
            </a:extLst>
          </p:cNvPr>
          <p:cNvSpPr/>
          <p:nvPr/>
        </p:nvSpPr>
        <p:spPr>
          <a:xfrm>
            <a:off x="652075" y="5406656"/>
            <a:ext cx="1414175" cy="494012"/>
          </a:xfrm>
          <a:prstGeom prst="rect">
            <a:avLst/>
          </a:prstGeom>
          <a:solidFill>
            <a:srgbClr val="00A2C7">
              <a:alpha val="798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52" name="Marcador de contenido 2">
            <a:extLst>
              <a:ext uri="{FF2B5EF4-FFF2-40B4-BE49-F238E27FC236}">
                <a16:creationId xmlns:a16="http://schemas.microsoft.com/office/drawing/2014/main" id="{C9DB0F6F-58D8-8509-49CA-0C80D5E11321}"/>
              </a:ext>
            </a:extLst>
          </p:cNvPr>
          <p:cNvSpPr txBox="1">
            <a:spLocks/>
          </p:cNvSpPr>
          <p:nvPr/>
        </p:nvSpPr>
        <p:spPr>
          <a:xfrm>
            <a:off x="655231" y="5486247"/>
            <a:ext cx="1397645" cy="329877"/>
          </a:xfrm>
          <a:prstGeom prst="rect">
            <a:avLst/>
          </a:prstGeom>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SV" sz="1800" dirty="0">
                <a:solidFill>
                  <a:schemeClr val="bg1"/>
                </a:solidFill>
              </a:rPr>
              <a:t>+1,000 </a:t>
            </a:r>
            <a:r>
              <a:rPr lang="es-SV" sz="1200" dirty="0">
                <a:solidFill>
                  <a:schemeClr val="bg1"/>
                </a:solidFill>
              </a:rPr>
              <a:t>Manzanas</a:t>
            </a:r>
          </a:p>
        </p:txBody>
      </p:sp>
      <p:sp>
        <p:nvSpPr>
          <p:cNvPr id="53" name="Rectángulo 52">
            <a:extLst>
              <a:ext uri="{FF2B5EF4-FFF2-40B4-BE49-F238E27FC236}">
                <a16:creationId xmlns:a16="http://schemas.microsoft.com/office/drawing/2014/main" id="{4029D700-25E6-B4E3-F5E3-8C9DC38A6E5F}"/>
              </a:ext>
            </a:extLst>
          </p:cNvPr>
          <p:cNvSpPr/>
          <p:nvPr/>
        </p:nvSpPr>
        <p:spPr>
          <a:xfrm>
            <a:off x="649605" y="5965953"/>
            <a:ext cx="1424983" cy="555770"/>
          </a:xfrm>
          <a:prstGeom prst="rect">
            <a:avLst/>
          </a:prstGeom>
          <a:solidFill>
            <a:srgbClr val="00A2C7">
              <a:alpha val="798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54" name="Marcador de contenido 2">
            <a:extLst>
              <a:ext uri="{FF2B5EF4-FFF2-40B4-BE49-F238E27FC236}">
                <a16:creationId xmlns:a16="http://schemas.microsoft.com/office/drawing/2014/main" id="{A33AB0E7-E464-96A6-DEFE-93A760CA39FC}"/>
              </a:ext>
            </a:extLst>
          </p:cNvPr>
          <p:cNvSpPr txBox="1">
            <a:spLocks/>
          </p:cNvSpPr>
          <p:nvPr/>
        </p:nvSpPr>
        <p:spPr>
          <a:xfrm>
            <a:off x="666862" y="6044531"/>
            <a:ext cx="1408326" cy="389741"/>
          </a:xfrm>
          <a:prstGeom prst="rect">
            <a:avLst/>
          </a:prstGeom>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SV" sz="1800" dirty="0">
                <a:solidFill>
                  <a:schemeClr val="bg1"/>
                </a:solidFill>
              </a:rPr>
              <a:t>524 </a:t>
            </a:r>
            <a:r>
              <a:rPr lang="es-SV" sz="1200" dirty="0">
                <a:solidFill>
                  <a:schemeClr val="bg1"/>
                </a:solidFill>
              </a:rPr>
              <a:t>productores de café</a:t>
            </a:r>
            <a:endParaRPr lang="es-SV" sz="1800" dirty="0">
              <a:solidFill>
                <a:schemeClr val="bg1"/>
              </a:solidFill>
            </a:endParaRPr>
          </a:p>
        </p:txBody>
      </p:sp>
      <p:sp>
        <p:nvSpPr>
          <p:cNvPr id="55" name="Title 1">
            <a:extLst>
              <a:ext uri="{FF2B5EF4-FFF2-40B4-BE49-F238E27FC236}">
                <a16:creationId xmlns:a16="http://schemas.microsoft.com/office/drawing/2014/main" id="{3D2DD5DA-09E7-058D-E832-36672B7C93C2}"/>
              </a:ext>
            </a:extLst>
          </p:cNvPr>
          <p:cNvSpPr txBox="1">
            <a:spLocks/>
          </p:cNvSpPr>
          <p:nvPr/>
        </p:nvSpPr>
        <p:spPr>
          <a:xfrm>
            <a:off x="1038220" y="457464"/>
            <a:ext cx="7551129" cy="454447"/>
          </a:xfrm>
          <a:prstGeom prst="rect">
            <a:avLst/>
          </a:prstGeom>
        </p:spPr>
        <p:txBody>
          <a:bodyPr/>
          <a:lstStyle>
            <a:lvl1pPr algn="l" defTabSz="685800" rtl="0" eaLnBrk="1" latinLnBrk="0" hangingPunct="1">
              <a:lnSpc>
                <a:spcPct val="90000"/>
              </a:lnSpc>
              <a:spcBef>
                <a:spcPct val="0"/>
              </a:spcBef>
              <a:buNone/>
              <a:defRPr sz="3600" b="1" kern="1200">
                <a:solidFill>
                  <a:schemeClr val="tx2"/>
                </a:solidFill>
                <a:latin typeface="+mj-lt"/>
                <a:ea typeface="+mj-ea"/>
                <a:cs typeface="+mj-cs"/>
              </a:defRPr>
            </a:lvl1pPr>
          </a:lstStyle>
          <a:p>
            <a:pPr algn="ctr" defTabSz="914400">
              <a:lnSpc>
                <a:spcPct val="80000"/>
              </a:lnSpc>
            </a:pPr>
            <a:r>
              <a:rPr lang="es-SV" sz="4000" dirty="0">
                <a:solidFill>
                  <a:srgbClr val="55B4E9"/>
                </a:solidFill>
                <a:latin typeface="Times New Roman" panose="02020603050405020304" pitchFamily="18" charset="0"/>
                <a:cs typeface="Times New Roman" panose="02020603050405020304" pitchFamily="18" charset="0"/>
              </a:rPr>
              <a:t>Intervención en El Salvador</a:t>
            </a:r>
          </a:p>
        </p:txBody>
      </p:sp>
      <p:pic>
        <p:nvPicPr>
          <p:cNvPr id="61" name="Imagen 60" descr="Logotipo&#10;&#10;El contenido generado por IA puede ser incorrecto.">
            <a:extLst>
              <a:ext uri="{FF2B5EF4-FFF2-40B4-BE49-F238E27FC236}">
                <a16:creationId xmlns:a16="http://schemas.microsoft.com/office/drawing/2014/main" id="{F97EF436-D590-C542-DE75-470631F24676}"/>
              </a:ext>
            </a:extLst>
          </p:cNvPr>
          <p:cNvPicPr>
            <a:picLocks noChangeAspect="1"/>
          </p:cNvPicPr>
          <p:nvPr/>
        </p:nvPicPr>
        <p:blipFill>
          <a:blip r:embed="rId13"/>
          <a:stretch>
            <a:fillRect/>
          </a:stretch>
        </p:blipFill>
        <p:spPr>
          <a:xfrm>
            <a:off x="3130423" y="2438961"/>
            <a:ext cx="803239" cy="439399"/>
          </a:xfrm>
          <a:prstGeom prst="rect">
            <a:avLst/>
          </a:prstGeom>
        </p:spPr>
      </p:pic>
    </p:spTree>
    <p:extLst>
      <p:ext uri="{BB962C8B-B14F-4D97-AF65-F5344CB8AC3E}">
        <p14:creationId xmlns:p14="http://schemas.microsoft.com/office/powerpoint/2010/main" val="127515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89F154-3469-199A-843D-7C51D3234683}"/>
              </a:ext>
            </a:extLst>
          </p:cNvPr>
          <p:cNvPicPr>
            <a:picLocks noChangeAspect="1"/>
          </p:cNvPicPr>
          <p:nvPr/>
        </p:nvPicPr>
        <p:blipFill rotWithShape="1">
          <a:blip r:embed="rId3"/>
          <a:srcRect t="24822" b="657"/>
          <a:stretch/>
        </p:blipFill>
        <p:spPr>
          <a:xfrm>
            <a:off x="510139" y="1093316"/>
            <a:ext cx="11408170" cy="5355610"/>
          </a:xfrm>
          <a:prstGeom prst="rect">
            <a:avLst/>
          </a:prstGeom>
        </p:spPr>
      </p:pic>
      <p:sp>
        <p:nvSpPr>
          <p:cNvPr id="2" name="Elipse 1">
            <a:extLst>
              <a:ext uri="{FF2B5EF4-FFF2-40B4-BE49-F238E27FC236}">
                <a16:creationId xmlns:a16="http://schemas.microsoft.com/office/drawing/2014/main" id="{7B911B05-F79A-E781-DEDB-0D55BF66923E}"/>
              </a:ext>
            </a:extLst>
          </p:cNvPr>
          <p:cNvSpPr/>
          <p:nvPr/>
        </p:nvSpPr>
        <p:spPr>
          <a:xfrm>
            <a:off x="4746171" y="2902858"/>
            <a:ext cx="3062515" cy="2861826"/>
          </a:xfrm>
          <a:prstGeom prst="ellipse">
            <a:avLst/>
          </a:prstGeom>
          <a:noFill/>
          <a:ln w="38100"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s-GT"/>
          </a:p>
        </p:txBody>
      </p:sp>
      <p:grpSp>
        <p:nvGrpSpPr>
          <p:cNvPr id="7" name="Grupo 6">
            <a:extLst>
              <a:ext uri="{FF2B5EF4-FFF2-40B4-BE49-F238E27FC236}">
                <a16:creationId xmlns:a16="http://schemas.microsoft.com/office/drawing/2014/main" id="{4BADDA15-1A06-BDA0-D0BB-B4E7D2E6A197}"/>
              </a:ext>
            </a:extLst>
          </p:cNvPr>
          <p:cNvGrpSpPr/>
          <p:nvPr/>
        </p:nvGrpSpPr>
        <p:grpSpPr>
          <a:xfrm>
            <a:off x="0" y="437948"/>
            <a:ext cx="12039599" cy="1102094"/>
            <a:chOff x="0" y="437948"/>
            <a:chExt cx="12039599" cy="1102094"/>
          </a:xfrm>
        </p:grpSpPr>
        <p:sp>
          <p:nvSpPr>
            <p:cNvPr id="3" name="Rectángulo 2">
              <a:extLst>
                <a:ext uri="{FF2B5EF4-FFF2-40B4-BE49-F238E27FC236}">
                  <a16:creationId xmlns:a16="http://schemas.microsoft.com/office/drawing/2014/main" id="{D82033AC-7DFA-192A-106B-200FC88DBE7D}"/>
                </a:ext>
              </a:extLst>
            </p:cNvPr>
            <p:cNvSpPr/>
            <p:nvPr/>
          </p:nvSpPr>
          <p:spPr>
            <a:xfrm>
              <a:off x="510138" y="437949"/>
              <a:ext cx="11408171" cy="660179"/>
            </a:xfrm>
            <a:prstGeom prst="rect">
              <a:avLst/>
            </a:prstGeom>
            <a:solidFill>
              <a:srgbClr val="C1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SV" sz="2800" b="1" i="1" dirty="0">
                  <a:solidFill>
                    <a:sysClr val="windowText" lastClr="000000"/>
                  </a:solidFill>
                </a:rPr>
                <a:t>Nuestra propuesta de valor: Camino a la prosperidad</a:t>
              </a:r>
            </a:p>
          </p:txBody>
        </p:sp>
        <p:sp>
          <p:nvSpPr>
            <p:cNvPr id="4" name="Rectángulo 3">
              <a:extLst>
                <a:ext uri="{FF2B5EF4-FFF2-40B4-BE49-F238E27FC236}">
                  <a16:creationId xmlns:a16="http://schemas.microsoft.com/office/drawing/2014/main" id="{FF4A0BE6-336F-37AE-133D-05F924948382}"/>
                </a:ext>
              </a:extLst>
            </p:cNvPr>
            <p:cNvSpPr/>
            <p:nvPr/>
          </p:nvSpPr>
          <p:spPr>
            <a:xfrm>
              <a:off x="0" y="437949"/>
              <a:ext cx="654518" cy="1102093"/>
            </a:xfrm>
            <a:prstGeom prst="rect">
              <a:avLst/>
            </a:prstGeom>
            <a:solidFill>
              <a:srgbClr val="C1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6" name="Rectángulo 5">
              <a:extLst>
                <a:ext uri="{FF2B5EF4-FFF2-40B4-BE49-F238E27FC236}">
                  <a16:creationId xmlns:a16="http://schemas.microsoft.com/office/drawing/2014/main" id="{BC5EFF5E-A8A3-42C9-FE81-C90F2A61447F}"/>
                </a:ext>
              </a:extLst>
            </p:cNvPr>
            <p:cNvSpPr/>
            <p:nvPr/>
          </p:nvSpPr>
          <p:spPr>
            <a:xfrm>
              <a:off x="11681860" y="437948"/>
              <a:ext cx="357739" cy="1102093"/>
            </a:xfrm>
            <a:prstGeom prst="rect">
              <a:avLst/>
            </a:prstGeom>
            <a:solidFill>
              <a:srgbClr val="C1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grpSp>
      <p:sp>
        <p:nvSpPr>
          <p:cNvPr id="8" name="Elipse 7">
            <a:extLst>
              <a:ext uri="{FF2B5EF4-FFF2-40B4-BE49-F238E27FC236}">
                <a16:creationId xmlns:a16="http://schemas.microsoft.com/office/drawing/2014/main" id="{DD42C542-B69D-3646-7FEC-F4E95E4C1EF4}"/>
              </a:ext>
            </a:extLst>
          </p:cNvPr>
          <p:cNvSpPr/>
          <p:nvPr/>
        </p:nvSpPr>
        <p:spPr>
          <a:xfrm>
            <a:off x="654518" y="5490364"/>
            <a:ext cx="1386038" cy="1102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9" name="Elipse 8">
            <a:extLst>
              <a:ext uri="{FF2B5EF4-FFF2-40B4-BE49-F238E27FC236}">
                <a16:creationId xmlns:a16="http://schemas.microsoft.com/office/drawing/2014/main" id="{C720A642-EC80-6B75-9BD3-CD2226786F2E}"/>
              </a:ext>
            </a:extLst>
          </p:cNvPr>
          <p:cNvSpPr/>
          <p:nvPr/>
        </p:nvSpPr>
        <p:spPr>
          <a:xfrm>
            <a:off x="9899897" y="1626670"/>
            <a:ext cx="1679296" cy="1434164"/>
          </a:xfrm>
          <a:prstGeom prst="ellipse">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11750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C36A3-2BE4-72F3-C35C-627E68E6F3D5}"/>
            </a:ext>
          </a:extLst>
        </p:cNvPr>
        <p:cNvGrpSpPr/>
        <p:nvPr/>
      </p:nvGrpSpPr>
      <p:grpSpPr>
        <a:xfrm>
          <a:off x="0" y="0"/>
          <a:ext cx="0" cy="0"/>
          <a:chOff x="0" y="0"/>
          <a:chExt cx="0" cy="0"/>
        </a:xfrm>
      </p:grpSpPr>
      <p:sp>
        <p:nvSpPr>
          <p:cNvPr id="4" name="Marcador de número de diapositiva 3" hidden="1">
            <a:extLst>
              <a:ext uri="{FF2B5EF4-FFF2-40B4-BE49-F238E27FC236}">
                <a16:creationId xmlns:a16="http://schemas.microsoft.com/office/drawing/2014/main" id="{A25E46D1-C10B-BD33-ED7A-5F909277D009}"/>
              </a:ext>
            </a:extLst>
          </p:cNvPr>
          <p:cNvSpPr>
            <a:spLocks noGrp="1"/>
          </p:cNvSpPr>
          <p:nvPr>
            <p:ph type="sldNum" sz="quarter" idx="10"/>
          </p:nvPr>
        </p:nvSpPr>
        <p:spPr/>
        <p:txBody>
          <a:bodyPr/>
          <a:lstStyle/>
          <a:p>
            <a:pPr>
              <a:spcAft>
                <a:spcPts val="600"/>
              </a:spcAft>
            </a:pPr>
            <a:fld id="{AAC8BD42-323A-4949-A8CE-01CEE144D48E}" type="slidenum">
              <a:rPr lang="en-US" smtClean="0"/>
              <a:pPr>
                <a:spcAft>
                  <a:spcPts val="600"/>
                </a:spcAft>
              </a:pPr>
              <a:t>30</a:t>
            </a:fld>
            <a:endParaRPr lang="en-US"/>
          </a:p>
        </p:txBody>
      </p:sp>
      <p:pic>
        <p:nvPicPr>
          <p:cNvPr id="6" name="Picture 2" descr="A close up of a map&#10;&#10;Description automatically generated">
            <a:extLst>
              <a:ext uri="{FF2B5EF4-FFF2-40B4-BE49-F238E27FC236}">
                <a16:creationId xmlns:a16="http://schemas.microsoft.com/office/drawing/2014/main" id="{A600DB9F-504C-7B18-8011-BC3662C690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39891" y="1978378"/>
            <a:ext cx="8033754" cy="43984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2">
            <a:extLst>
              <a:ext uri="{FF2B5EF4-FFF2-40B4-BE49-F238E27FC236}">
                <a16:creationId xmlns:a16="http://schemas.microsoft.com/office/drawing/2014/main" id="{A97ADD20-A802-F8E2-2043-040D20AC8A9F}"/>
              </a:ext>
            </a:extLst>
          </p:cNvPr>
          <p:cNvCxnSpPr>
            <a:cxnSpLocks/>
          </p:cNvCxnSpPr>
          <p:nvPr/>
        </p:nvCxnSpPr>
        <p:spPr>
          <a:xfrm>
            <a:off x="2255031" y="3780603"/>
            <a:ext cx="1609386" cy="207992"/>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3" name="Straight Connector 2">
            <a:extLst>
              <a:ext uri="{FF2B5EF4-FFF2-40B4-BE49-F238E27FC236}">
                <a16:creationId xmlns:a16="http://schemas.microsoft.com/office/drawing/2014/main" id="{11D3E5E7-259A-AABA-84D0-AADCEF249C81}"/>
              </a:ext>
            </a:extLst>
          </p:cNvPr>
          <p:cNvCxnSpPr>
            <a:cxnSpLocks/>
          </p:cNvCxnSpPr>
          <p:nvPr/>
        </p:nvCxnSpPr>
        <p:spPr>
          <a:xfrm flipH="1">
            <a:off x="9450952" y="2613858"/>
            <a:ext cx="249514" cy="1524511"/>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15" name="Straight Connector 2">
            <a:extLst>
              <a:ext uri="{FF2B5EF4-FFF2-40B4-BE49-F238E27FC236}">
                <a16:creationId xmlns:a16="http://schemas.microsoft.com/office/drawing/2014/main" id="{CC75C5CD-A5B5-4934-97C1-64E43ACBF860}"/>
              </a:ext>
            </a:extLst>
          </p:cNvPr>
          <p:cNvCxnSpPr>
            <a:cxnSpLocks/>
          </p:cNvCxnSpPr>
          <p:nvPr/>
        </p:nvCxnSpPr>
        <p:spPr>
          <a:xfrm flipH="1">
            <a:off x="6831853" y="2363544"/>
            <a:ext cx="2586050" cy="780962"/>
          </a:xfrm>
          <a:prstGeom prst="line">
            <a:avLst/>
          </a:prstGeom>
          <a:ln w="12700">
            <a:solidFill>
              <a:schemeClr val="accent6">
                <a:lumMod val="50000"/>
              </a:schemeClr>
            </a:solidFill>
            <a:prstDash val="dash"/>
            <a:headEnd type="oval" w="med" len="med"/>
            <a:tailEnd type="stealth" w="med" len="med"/>
          </a:ln>
        </p:spPr>
        <p:style>
          <a:lnRef idx="1">
            <a:schemeClr val="accent1"/>
          </a:lnRef>
          <a:fillRef idx="0">
            <a:schemeClr val="accent1"/>
          </a:fillRef>
          <a:effectRef idx="0">
            <a:schemeClr val="accent1"/>
          </a:effectRef>
          <a:fontRef idx="minor">
            <a:schemeClr val="tx1"/>
          </a:fontRef>
        </p:style>
      </p:cxnSp>
      <p:pic>
        <p:nvPicPr>
          <p:cNvPr id="43" name="Imagen 42" descr="Diagrama, Logotipo&#10;&#10;Descripción generada automáticamente">
            <a:extLst>
              <a:ext uri="{FF2B5EF4-FFF2-40B4-BE49-F238E27FC236}">
                <a16:creationId xmlns:a16="http://schemas.microsoft.com/office/drawing/2014/main" id="{2D8E787E-E847-E4B0-D463-4B42389EB1ED}"/>
              </a:ext>
            </a:extLst>
          </p:cNvPr>
          <p:cNvPicPr>
            <a:picLocks noChangeAspect="1"/>
          </p:cNvPicPr>
          <p:nvPr/>
        </p:nvPicPr>
        <p:blipFill>
          <a:blip r:embed="rId3"/>
          <a:stretch>
            <a:fillRect/>
          </a:stretch>
        </p:blipFill>
        <p:spPr>
          <a:xfrm>
            <a:off x="9533947" y="1926186"/>
            <a:ext cx="447772" cy="447772"/>
          </a:xfrm>
          <a:prstGeom prst="rect">
            <a:avLst/>
          </a:prstGeom>
        </p:spPr>
      </p:pic>
      <p:cxnSp>
        <p:nvCxnSpPr>
          <p:cNvPr id="25" name="Straight Connector 2">
            <a:extLst>
              <a:ext uri="{FF2B5EF4-FFF2-40B4-BE49-F238E27FC236}">
                <a16:creationId xmlns:a16="http://schemas.microsoft.com/office/drawing/2014/main" id="{1CC416E2-B4AA-095C-B21A-5C3A5D7619F4}"/>
              </a:ext>
            </a:extLst>
          </p:cNvPr>
          <p:cNvCxnSpPr>
            <a:cxnSpLocks/>
          </p:cNvCxnSpPr>
          <p:nvPr/>
        </p:nvCxnSpPr>
        <p:spPr>
          <a:xfrm flipV="1">
            <a:off x="5012423" y="4793477"/>
            <a:ext cx="460384" cy="734919"/>
          </a:xfrm>
          <a:prstGeom prst="line">
            <a:avLst/>
          </a:prstGeom>
          <a:ln w="12700">
            <a:solidFill>
              <a:schemeClr val="accent6">
                <a:lumMod val="50000"/>
              </a:schemeClr>
            </a:solidFill>
            <a:headEnd type="oval" w="med" len="med"/>
            <a:tailEnd type="stealth" w="med" len="med"/>
          </a:ln>
        </p:spPr>
        <p:style>
          <a:lnRef idx="1">
            <a:schemeClr val="accent1"/>
          </a:lnRef>
          <a:fillRef idx="0">
            <a:schemeClr val="accent1"/>
          </a:fillRef>
          <a:effectRef idx="0">
            <a:schemeClr val="accent1"/>
          </a:effectRef>
          <a:fontRef idx="minor">
            <a:schemeClr val="tx1"/>
          </a:fontRef>
        </p:style>
      </p:cxnSp>
      <p:pic>
        <p:nvPicPr>
          <p:cNvPr id="11" name="Imagen 10" descr="Logotipo&#10;&#10;El contenido generado por IA puede ser incorrecto.">
            <a:extLst>
              <a:ext uri="{FF2B5EF4-FFF2-40B4-BE49-F238E27FC236}">
                <a16:creationId xmlns:a16="http://schemas.microsoft.com/office/drawing/2014/main" id="{AD212C7B-B2C8-0660-38F2-8440C319834B}"/>
              </a:ext>
            </a:extLst>
          </p:cNvPr>
          <p:cNvPicPr>
            <a:picLocks noChangeAspect="1"/>
          </p:cNvPicPr>
          <p:nvPr/>
        </p:nvPicPr>
        <p:blipFill>
          <a:blip r:embed="rId4"/>
          <a:stretch>
            <a:fillRect/>
          </a:stretch>
        </p:blipFill>
        <p:spPr>
          <a:xfrm>
            <a:off x="684732" y="3158453"/>
            <a:ext cx="679060" cy="658212"/>
          </a:xfrm>
          <a:prstGeom prst="rect">
            <a:avLst/>
          </a:prstGeom>
        </p:spPr>
      </p:pic>
      <p:pic>
        <p:nvPicPr>
          <p:cNvPr id="12" name="Imagen 11" descr="Imagen que contiene Logotipo&#10;&#10;El contenido generado por IA puede ser incorrecto.">
            <a:extLst>
              <a:ext uri="{FF2B5EF4-FFF2-40B4-BE49-F238E27FC236}">
                <a16:creationId xmlns:a16="http://schemas.microsoft.com/office/drawing/2014/main" id="{824162FB-874F-EDF5-CBDA-D0EA11106140}"/>
              </a:ext>
            </a:extLst>
          </p:cNvPr>
          <p:cNvPicPr>
            <a:picLocks noChangeAspect="1"/>
          </p:cNvPicPr>
          <p:nvPr/>
        </p:nvPicPr>
        <p:blipFill>
          <a:blip r:embed="rId5"/>
          <a:stretch>
            <a:fillRect/>
          </a:stretch>
        </p:blipFill>
        <p:spPr>
          <a:xfrm>
            <a:off x="1006775" y="3865177"/>
            <a:ext cx="1292518" cy="298841"/>
          </a:xfrm>
          <a:prstGeom prst="rect">
            <a:avLst/>
          </a:prstGeom>
        </p:spPr>
      </p:pic>
      <p:pic>
        <p:nvPicPr>
          <p:cNvPr id="18" name="Imagen 17" descr="Imagen que contiene frijol, comida, pila, dona&#10;&#10;El contenido generado por IA puede ser incorrecto.">
            <a:extLst>
              <a:ext uri="{FF2B5EF4-FFF2-40B4-BE49-F238E27FC236}">
                <a16:creationId xmlns:a16="http://schemas.microsoft.com/office/drawing/2014/main" id="{3AA1EA84-FB12-B68D-B099-83F2E5458372}"/>
              </a:ext>
            </a:extLst>
          </p:cNvPr>
          <p:cNvPicPr>
            <a:picLocks noChangeAspect="1"/>
          </p:cNvPicPr>
          <p:nvPr/>
        </p:nvPicPr>
        <p:blipFill>
          <a:blip r:embed="rId6"/>
          <a:srcRect t="23101" b="24451"/>
          <a:stretch/>
        </p:blipFill>
        <p:spPr>
          <a:xfrm>
            <a:off x="530742" y="4309513"/>
            <a:ext cx="891650" cy="467652"/>
          </a:xfrm>
          <a:prstGeom prst="rect">
            <a:avLst/>
          </a:prstGeom>
        </p:spPr>
      </p:pic>
      <p:pic>
        <p:nvPicPr>
          <p:cNvPr id="26" name="Imagen 25" descr="Un dibujo de una cara feliz&#10;&#10;El contenido generado por IA puede ser incorrecto.">
            <a:extLst>
              <a:ext uri="{FF2B5EF4-FFF2-40B4-BE49-F238E27FC236}">
                <a16:creationId xmlns:a16="http://schemas.microsoft.com/office/drawing/2014/main" id="{09FC0512-7F03-AFDA-AC08-2D8716EFCD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758772" y="4780852"/>
            <a:ext cx="446603" cy="446603"/>
          </a:xfrm>
          <a:prstGeom prst="rect">
            <a:avLst/>
          </a:prstGeom>
        </p:spPr>
      </p:pic>
      <p:sp>
        <p:nvSpPr>
          <p:cNvPr id="47" name="CuadroTexto 46">
            <a:extLst>
              <a:ext uri="{FF2B5EF4-FFF2-40B4-BE49-F238E27FC236}">
                <a16:creationId xmlns:a16="http://schemas.microsoft.com/office/drawing/2014/main" id="{6E55ACB5-704D-1A03-7C87-28F46353B716}"/>
              </a:ext>
            </a:extLst>
          </p:cNvPr>
          <p:cNvSpPr txBox="1"/>
          <p:nvPr/>
        </p:nvSpPr>
        <p:spPr>
          <a:xfrm>
            <a:off x="3998188" y="5563327"/>
            <a:ext cx="1989918" cy="276999"/>
          </a:xfrm>
          <a:prstGeom prst="rect">
            <a:avLst/>
          </a:prstGeom>
          <a:noFill/>
        </p:spPr>
        <p:txBody>
          <a:bodyPr wrap="square">
            <a:spAutoFit/>
          </a:bodyPr>
          <a:lstStyle/>
          <a:p>
            <a:r>
              <a:rPr lang="es-SV" sz="1200" dirty="0">
                <a:effectLst/>
                <a:latin typeface="Calibri" panose="020F0502020204030204" pitchFamily="34" charset="0"/>
                <a:ea typeface="Times New Roman" panose="02020603050405020304" pitchFamily="18" charset="0"/>
                <a:cs typeface="Arial" panose="020B0604020202020204" pitchFamily="34" charset="0"/>
              </a:rPr>
              <a:t>Cooperativa San Antonio</a:t>
            </a:r>
            <a:endParaRPr lang="es-SV" sz="1200" dirty="0"/>
          </a:p>
        </p:txBody>
      </p:sp>
      <p:pic>
        <p:nvPicPr>
          <p:cNvPr id="48" name="Imagen 47">
            <a:extLst>
              <a:ext uri="{FF2B5EF4-FFF2-40B4-BE49-F238E27FC236}">
                <a16:creationId xmlns:a16="http://schemas.microsoft.com/office/drawing/2014/main" id="{30884A2E-E60F-886C-FE88-59B71800110C}"/>
              </a:ext>
            </a:extLst>
          </p:cNvPr>
          <p:cNvPicPr>
            <a:picLocks noChangeAspect="1"/>
          </p:cNvPicPr>
          <p:nvPr/>
        </p:nvPicPr>
        <p:blipFill>
          <a:blip r:embed="rId9"/>
          <a:stretch>
            <a:fillRect/>
          </a:stretch>
        </p:blipFill>
        <p:spPr>
          <a:xfrm>
            <a:off x="1655205" y="3290324"/>
            <a:ext cx="1180181" cy="356246"/>
          </a:xfrm>
          <a:prstGeom prst="rect">
            <a:avLst/>
          </a:prstGeom>
        </p:spPr>
      </p:pic>
      <p:pic>
        <p:nvPicPr>
          <p:cNvPr id="50" name="Imagen 49" descr="Logotipo&#10;&#10;El contenido generado por IA puede ser incorrecto.">
            <a:extLst>
              <a:ext uri="{FF2B5EF4-FFF2-40B4-BE49-F238E27FC236}">
                <a16:creationId xmlns:a16="http://schemas.microsoft.com/office/drawing/2014/main" id="{3EEF5607-A3A7-6DC7-F364-E4B9A987DFF2}"/>
              </a:ext>
            </a:extLst>
          </p:cNvPr>
          <p:cNvPicPr>
            <a:picLocks noChangeAspect="1"/>
          </p:cNvPicPr>
          <p:nvPr/>
        </p:nvPicPr>
        <p:blipFill>
          <a:blip r:embed="rId10"/>
          <a:stretch>
            <a:fillRect/>
          </a:stretch>
        </p:blipFill>
        <p:spPr>
          <a:xfrm>
            <a:off x="10795813" y="1865888"/>
            <a:ext cx="561054" cy="561054"/>
          </a:xfrm>
          <a:prstGeom prst="rect">
            <a:avLst/>
          </a:prstGeom>
        </p:spPr>
      </p:pic>
      <p:pic>
        <p:nvPicPr>
          <p:cNvPr id="52" name="Imagen 51" descr="Logotipo&#10;&#10;El contenido generado por IA puede ser incorrecto.">
            <a:extLst>
              <a:ext uri="{FF2B5EF4-FFF2-40B4-BE49-F238E27FC236}">
                <a16:creationId xmlns:a16="http://schemas.microsoft.com/office/drawing/2014/main" id="{2372689B-89C4-8E5B-7D09-F4AA5D56C047}"/>
              </a:ext>
            </a:extLst>
          </p:cNvPr>
          <p:cNvPicPr>
            <a:picLocks noChangeAspect="1"/>
          </p:cNvPicPr>
          <p:nvPr/>
        </p:nvPicPr>
        <p:blipFill>
          <a:blip r:embed="rId11"/>
          <a:stretch>
            <a:fillRect/>
          </a:stretch>
        </p:blipFill>
        <p:spPr>
          <a:xfrm>
            <a:off x="461020" y="2623033"/>
            <a:ext cx="1137331" cy="454933"/>
          </a:xfrm>
          <a:prstGeom prst="rect">
            <a:avLst/>
          </a:prstGeom>
        </p:spPr>
      </p:pic>
      <p:pic>
        <p:nvPicPr>
          <p:cNvPr id="54" name="Imagen 53" descr="Logotipo, nombre de la empresa&#10;&#10;El contenido generado por IA puede ser incorrecto.">
            <a:extLst>
              <a:ext uri="{FF2B5EF4-FFF2-40B4-BE49-F238E27FC236}">
                <a16:creationId xmlns:a16="http://schemas.microsoft.com/office/drawing/2014/main" id="{76FD6448-38E0-A022-DE4E-179C058B0A41}"/>
              </a:ext>
            </a:extLst>
          </p:cNvPr>
          <p:cNvPicPr>
            <a:picLocks noChangeAspect="1"/>
          </p:cNvPicPr>
          <p:nvPr/>
        </p:nvPicPr>
        <p:blipFill>
          <a:blip r:embed="rId12"/>
          <a:stretch>
            <a:fillRect/>
          </a:stretch>
        </p:blipFill>
        <p:spPr>
          <a:xfrm>
            <a:off x="3512031" y="5905164"/>
            <a:ext cx="1067751" cy="332012"/>
          </a:xfrm>
          <a:prstGeom prst="rect">
            <a:avLst/>
          </a:prstGeom>
        </p:spPr>
      </p:pic>
      <p:pic>
        <p:nvPicPr>
          <p:cNvPr id="58" name="Imagen 57" descr="Logotipo, nombre de la empresa&#10;&#10;El contenido generado por IA puede ser incorrecto.">
            <a:extLst>
              <a:ext uri="{FF2B5EF4-FFF2-40B4-BE49-F238E27FC236}">
                <a16:creationId xmlns:a16="http://schemas.microsoft.com/office/drawing/2014/main" id="{0D67B0D7-19A5-21F0-0C80-808B5E8FB646}"/>
              </a:ext>
            </a:extLst>
          </p:cNvPr>
          <p:cNvPicPr>
            <a:picLocks noChangeAspect="1"/>
          </p:cNvPicPr>
          <p:nvPr/>
        </p:nvPicPr>
        <p:blipFill>
          <a:blip r:embed="rId13"/>
          <a:stretch>
            <a:fillRect/>
          </a:stretch>
        </p:blipFill>
        <p:spPr>
          <a:xfrm>
            <a:off x="1763016" y="2607548"/>
            <a:ext cx="932813" cy="485902"/>
          </a:xfrm>
          <a:prstGeom prst="rect">
            <a:avLst/>
          </a:prstGeom>
        </p:spPr>
      </p:pic>
      <p:pic>
        <p:nvPicPr>
          <p:cNvPr id="61" name="Imagen 60" descr="Texto&#10;&#10;El contenido generado por IA puede ser incorrecto.">
            <a:extLst>
              <a:ext uri="{FF2B5EF4-FFF2-40B4-BE49-F238E27FC236}">
                <a16:creationId xmlns:a16="http://schemas.microsoft.com/office/drawing/2014/main" id="{2110796A-DAB8-31C9-B5AD-CB7FB48790BB}"/>
              </a:ext>
            </a:extLst>
          </p:cNvPr>
          <p:cNvPicPr>
            <a:picLocks noChangeAspect="1"/>
          </p:cNvPicPr>
          <p:nvPr/>
        </p:nvPicPr>
        <p:blipFill>
          <a:blip r:embed="rId14"/>
          <a:srcRect t="14423" b="14316"/>
          <a:stretch>
            <a:fillRect/>
          </a:stretch>
        </p:blipFill>
        <p:spPr>
          <a:xfrm>
            <a:off x="1505448" y="4351709"/>
            <a:ext cx="1275843" cy="424097"/>
          </a:xfrm>
          <a:prstGeom prst="rect">
            <a:avLst/>
          </a:prstGeom>
        </p:spPr>
      </p:pic>
      <p:cxnSp>
        <p:nvCxnSpPr>
          <p:cNvPr id="21" name="Straight Connector 2">
            <a:extLst>
              <a:ext uri="{FF2B5EF4-FFF2-40B4-BE49-F238E27FC236}">
                <a16:creationId xmlns:a16="http://schemas.microsoft.com/office/drawing/2014/main" id="{F0D1D202-3CC8-B3BA-6B11-72CDC125BA4C}"/>
              </a:ext>
            </a:extLst>
          </p:cNvPr>
          <p:cNvCxnSpPr>
            <a:cxnSpLocks/>
          </p:cNvCxnSpPr>
          <p:nvPr/>
        </p:nvCxnSpPr>
        <p:spPr>
          <a:xfrm flipH="1">
            <a:off x="8915320" y="2472871"/>
            <a:ext cx="681363" cy="2615464"/>
          </a:xfrm>
          <a:prstGeom prst="line">
            <a:avLst/>
          </a:prstGeom>
          <a:ln w="12700">
            <a:solidFill>
              <a:schemeClr val="accent6">
                <a:lumMod val="50000"/>
              </a:schemeClr>
            </a:solidFill>
            <a:prstDash val="dash"/>
            <a:headEnd type="oval" w="med" len="med"/>
            <a:tailEnd type="stealth" w="med" len="med"/>
          </a:ln>
        </p:spPr>
        <p:style>
          <a:lnRef idx="1">
            <a:schemeClr val="accent1"/>
          </a:lnRef>
          <a:fillRef idx="0">
            <a:schemeClr val="accent1"/>
          </a:fillRef>
          <a:effectRef idx="0">
            <a:schemeClr val="accent1"/>
          </a:effectRef>
          <a:fontRef idx="minor">
            <a:schemeClr val="tx1"/>
          </a:fontRef>
        </p:style>
      </p:cxnSp>
      <p:pic>
        <p:nvPicPr>
          <p:cNvPr id="33" name="Imagen 32" descr="Forma, Logotipo&#10;&#10;El contenido generado por IA puede ser incorrecto.">
            <a:extLst>
              <a:ext uri="{FF2B5EF4-FFF2-40B4-BE49-F238E27FC236}">
                <a16:creationId xmlns:a16="http://schemas.microsoft.com/office/drawing/2014/main" id="{9049268E-E78A-396F-C921-3236B1248AE0}"/>
              </a:ext>
            </a:extLst>
          </p:cNvPr>
          <p:cNvPicPr>
            <a:picLocks noChangeAspect="1"/>
          </p:cNvPicPr>
          <p:nvPr/>
        </p:nvPicPr>
        <p:blipFill>
          <a:blip r:embed="rId15"/>
          <a:stretch>
            <a:fillRect/>
          </a:stretch>
        </p:blipFill>
        <p:spPr>
          <a:xfrm>
            <a:off x="10904326" y="2556774"/>
            <a:ext cx="601679" cy="601679"/>
          </a:xfrm>
          <a:prstGeom prst="rect">
            <a:avLst/>
          </a:prstGeom>
        </p:spPr>
      </p:pic>
      <p:sp>
        <p:nvSpPr>
          <p:cNvPr id="34" name="CuadroTexto 33">
            <a:extLst>
              <a:ext uri="{FF2B5EF4-FFF2-40B4-BE49-F238E27FC236}">
                <a16:creationId xmlns:a16="http://schemas.microsoft.com/office/drawing/2014/main" id="{52DBC280-823B-9A61-F1CF-AD2EE93BDEC0}"/>
              </a:ext>
            </a:extLst>
          </p:cNvPr>
          <p:cNvSpPr txBox="1"/>
          <p:nvPr/>
        </p:nvSpPr>
        <p:spPr>
          <a:xfrm>
            <a:off x="9707410" y="2621676"/>
            <a:ext cx="1096627" cy="461665"/>
          </a:xfrm>
          <a:prstGeom prst="rect">
            <a:avLst/>
          </a:prstGeom>
          <a:noFill/>
        </p:spPr>
        <p:txBody>
          <a:bodyPr wrap="square">
            <a:spAutoFit/>
          </a:bodyPr>
          <a:lstStyle/>
          <a:p>
            <a:r>
              <a:rPr lang="es-SV" sz="1200" dirty="0">
                <a:effectLst/>
                <a:latin typeface="Calibri" panose="020F0502020204030204" pitchFamily="34" charset="0"/>
                <a:ea typeface="Times New Roman" panose="02020603050405020304" pitchFamily="18" charset="0"/>
                <a:cs typeface="Arial" panose="020B0604020202020204" pitchFamily="34" charset="0"/>
              </a:rPr>
              <a:t>Cooperativa San Carlos Dos</a:t>
            </a:r>
            <a:endParaRPr lang="es-SV" sz="1200" dirty="0"/>
          </a:p>
        </p:txBody>
      </p:sp>
      <p:sp>
        <p:nvSpPr>
          <p:cNvPr id="35" name="CuadroTexto 34">
            <a:extLst>
              <a:ext uri="{FF2B5EF4-FFF2-40B4-BE49-F238E27FC236}">
                <a16:creationId xmlns:a16="http://schemas.microsoft.com/office/drawing/2014/main" id="{7142C18E-DA98-2A1F-7E09-4D4C53744E54}"/>
              </a:ext>
            </a:extLst>
          </p:cNvPr>
          <p:cNvSpPr txBox="1"/>
          <p:nvPr/>
        </p:nvSpPr>
        <p:spPr>
          <a:xfrm>
            <a:off x="9981719" y="2007916"/>
            <a:ext cx="723386" cy="276999"/>
          </a:xfrm>
          <a:prstGeom prst="rect">
            <a:avLst/>
          </a:prstGeom>
          <a:noFill/>
        </p:spPr>
        <p:txBody>
          <a:bodyPr wrap="square">
            <a:spAutoFit/>
          </a:bodyPr>
          <a:lstStyle/>
          <a:p>
            <a:r>
              <a:rPr lang="es-SV" sz="1200" dirty="0">
                <a:effectLst/>
                <a:latin typeface="Calibri" panose="020F0502020204030204" pitchFamily="34" charset="0"/>
                <a:ea typeface="Times New Roman" panose="02020603050405020304" pitchFamily="18" charset="0"/>
                <a:cs typeface="Arial" panose="020B0604020202020204" pitchFamily="34" charset="0"/>
              </a:rPr>
              <a:t>ACALEM</a:t>
            </a:r>
            <a:endParaRPr lang="es-SV" sz="1200" dirty="0"/>
          </a:p>
        </p:txBody>
      </p:sp>
      <p:pic>
        <p:nvPicPr>
          <p:cNvPr id="37" name="Imagen 36" descr="Texto&#10;&#10;El contenido generado por IA puede ser incorrecto.">
            <a:extLst>
              <a:ext uri="{FF2B5EF4-FFF2-40B4-BE49-F238E27FC236}">
                <a16:creationId xmlns:a16="http://schemas.microsoft.com/office/drawing/2014/main" id="{396A1FE0-82AE-3ACC-A762-207F6E22C165}"/>
              </a:ext>
            </a:extLst>
          </p:cNvPr>
          <p:cNvPicPr>
            <a:picLocks noChangeAspect="1"/>
          </p:cNvPicPr>
          <p:nvPr/>
        </p:nvPicPr>
        <p:blipFill>
          <a:blip r:embed="rId16"/>
          <a:stretch>
            <a:fillRect/>
          </a:stretch>
        </p:blipFill>
        <p:spPr>
          <a:xfrm>
            <a:off x="9507291" y="1428658"/>
            <a:ext cx="754573" cy="332012"/>
          </a:xfrm>
          <a:prstGeom prst="rect">
            <a:avLst/>
          </a:prstGeom>
        </p:spPr>
      </p:pic>
      <p:sp>
        <p:nvSpPr>
          <p:cNvPr id="8" name="Title 1">
            <a:extLst>
              <a:ext uri="{FF2B5EF4-FFF2-40B4-BE49-F238E27FC236}">
                <a16:creationId xmlns:a16="http://schemas.microsoft.com/office/drawing/2014/main" id="{F7CA36A4-3171-930F-0ECB-475F54319795}"/>
              </a:ext>
            </a:extLst>
          </p:cNvPr>
          <p:cNvSpPr txBox="1">
            <a:spLocks/>
          </p:cNvSpPr>
          <p:nvPr/>
        </p:nvSpPr>
        <p:spPr>
          <a:xfrm>
            <a:off x="1197398" y="421481"/>
            <a:ext cx="6764111" cy="827325"/>
          </a:xfrm>
          <a:prstGeom prst="rect">
            <a:avLst/>
          </a:prstGeom>
        </p:spPr>
        <p:txBody>
          <a:bodyPr/>
          <a:lstStyle>
            <a:lvl1pPr algn="l" defTabSz="685800" rtl="0" eaLnBrk="1" latinLnBrk="0" hangingPunct="1">
              <a:lnSpc>
                <a:spcPct val="90000"/>
              </a:lnSpc>
              <a:spcBef>
                <a:spcPct val="0"/>
              </a:spcBef>
              <a:buNone/>
              <a:defRPr sz="3600" b="1" kern="1200">
                <a:solidFill>
                  <a:schemeClr val="tx2"/>
                </a:solidFill>
                <a:latin typeface="+mj-lt"/>
                <a:ea typeface="+mj-ea"/>
                <a:cs typeface="+mj-cs"/>
              </a:defRPr>
            </a:lvl1pPr>
          </a:lstStyle>
          <a:p>
            <a:pPr algn="ctr" defTabSz="914400">
              <a:lnSpc>
                <a:spcPct val="80000"/>
              </a:lnSpc>
            </a:pPr>
            <a:r>
              <a:rPr lang="es-SV" sz="4000" dirty="0">
                <a:solidFill>
                  <a:srgbClr val="55B4E9"/>
                </a:solidFill>
                <a:latin typeface="Times New Roman" panose="02020603050405020304" pitchFamily="18" charset="0"/>
                <a:cs typeface="Times New Roman" panose="02020603050405020304" pitchFamily="18" charset="0"/>
              </a:rPr>
              <a:t>Vinculaciones con compradores internacionales</a:t>
            </a:r>
          </a:p>
        </p:txBody>
      </p:sp>
      <p:pic>
        <p:nvPicPr>
          <p:cNvPr id="16" name="Imagen 15" descr="Logotipo&#10;&#10;Descripción generada automáticamente">
            <a:extLst>
              <a:ext uri="{FF2B5EF4-FFF2-40B4-BE49-F238E27FC236}">
                <a16:creationId xmlns:a16="http://schemas.microsoft.com/office/drawing/2014/main" id="{12284BE2-06E6-8AF9-1F3D-DB38E811CB15}"/>
              </a:ext>
            </a:extLst>
          </p:cNvPr>
          <p:cNvPicPr>
            <a:picLocks noChangeAspect="1"/>
          </p:cNvPicPr>
          <p:nvPr/>
        </p:nvPicPr>
        <p:blipFill>
          <a:blip r:embed="rId17"/>
          <a:stretch>
            <a:fillRect/>
          </a:stretch>
        </p:blipFill>
        <p:spPr>
          <a:xfrm>
            <a:off x="8589349" y="327568"/>
            <a:ext cx="3058517" cy="618924"/>
          </a:xfrm>
          <a:prstGeom prst="rect">
            <a:avLst/>
          </a:prstGeom>
        </p:spPr>
      </p:pic>
      <p:pic>
        <p:nvPicPr>
          <p:cNvPr id="17" name="Imagen 16" descr="Logotipo&#10;&#10;El contenido generado por IA puede ser incorrecto.">
            <a:extLst>
              <a:ext uri="{FF2B5EF4-FFF2-40B4-BE49-F238E27FC236}">
                <a16:creationId xmlns:a16="http://schemas.microsoft.com/office/drawing/2014/main" id="{E784658B-A1A2-CC21-F7F3-4FC215306252}"/>
              </a:ext>
            </a:extLst>
          </p:cNvPr>
          <p:cNvPicPr>
            <a:picLocks noChangeAspect="1"/>
          </p:cNvPicPr>
          <p:nvPr/>
        </p:nvPicPr>
        <p:blipFill>
          <a:blip r:embed="rId11"/>
          <a:stretch>
            <a:fillRect/>
          </a:stretch>
        </p:blipFill>
        <p:spPr>
          <a:xfrm>
            <a:off x="4733862" y="5875257"/>
            <a:ext cx="1137331" cy="454933"/>
          </a:xfrm>
          <a:prstGeom prst="rect">
            <a:avLst/>
          </a:prstGeom>
        </p:spPr>
      </p:pic>
      <p:pic>
        <p:nvPicPr>
          <p:cNvPr id="19" name="Imagen 18" descr="Logotipo&#10;&#10;El contenido generado por IA puede ser incorrecto.">
            <a:extLst>
              <a:ext uri="{FF2B5EF4-FFF2-40B4-BE49-F238E27FC236}">
                <a16:creationId xmlns:a16="http://schemas.microsoft.com/office/drawing/2014/main" id="{7736A778-1216-8F1E-7BCC-542B0634A555}"/>
              </a:ext>
            </a:extLst>
          </p:cNvPr>
          <p:cNvPicPr>
            <a:picLocks noChangeAspect="1"/>
          </p:cNvPicPr>
          <p:nvPr/>
        </p:nvPicPr>
        <p:blipFill>
          <a:blip r:embed="rId11"/>
          <a:stretch>
            <a:fillRect/>
          </a:stretch>
        </p:blipFill>
        <p:spPr>
          <a:xfrm>
            <a:off x="10449525" y="1332033"/>
            <a:ext cx="1137331" cy="454933"/>
          </a:xfrm>
          <a:prstGeom prst="rect">
            <a:avLst/>
          </a:prstGeom>
        </p:spPr>
      </p:pic>
    </p:spTree>
    <p:extLst>
      <p:ext uri="{BB962C8B-B14F-4D97-AF65-F5344CB8AC3E}">
        <p14:creationId xmlns:p14="http://schemas.microsoft.com/office/powerpoint/2010/main" val="1924661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1316FF-C9DC-48F7-9009-E96950E32F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815" y="532784"/>
            <a:ext cx="3646577" cy="1924012"/>
          </a:xfrm>
          <a:prstGeom prst="rect">
            <a:avLst/>
          </a:prstGeom>
        </p:spPr>
      </p:pic>
      <p:pic>
        <p:nvPicPr>
          <p:cNvPr id="4" name="Imagen 3">
            <a:extLst>
              <a:ext uri="{FF2B5EF4-FFF2-40B4-BE49-F238E27FC236}">
                <a16:creationId xmlns:a16="http://schemas.microsoft.com/office/drawing/2014/main" id="{26EDC6F0-8D70-4799-AE36-7ADA877EB7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8098" y="4321029"/>
            <a:ext cx="5806650" cy="2200383"/>
          </a:xfrm>
          <a:prstGeom prst="rect">
            <a:avLst/>
          </a:prstGeom>
        </p:spPr>
      </p:pic>
      <p:pic>
        <p:nvPicPr>
          <p:cNvPr id="5" name="Imagen 4">
            <a:extLst>
              <a:ext uri="{FF2B5EF4-FFF2-40B4-BE49-F238E27FC236}">
                <a16:creationId xmlns:a16="http://schemas.microsoft.com/office/drawing/2014/main" id="{67AF9A29-8FEA-4D3A-B67D-366FDCD83C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1880" y="4547029"/>
            <a:ext cx="3308901" cy="1924010"/>
          </a:xfrm>
          <a:prstGeom prst="rect">
            <a:avLst/>
          </a:prstGeom>
        </p:spPr>
      </p:pic>
      <p:sp>
        <p:nvSpPr>
          <p:cNvPr id="6" name="Rectángulo 5">
            <a:extLst>
              <a:ext uri="{FF2B5EF4-FFF2-40B4-BE49-F238E27FC236}">
                <a16:creationId xmlns:a16="http://schemas.microsoft.com/office/drawing/2014/main" id="{95222A10-0F4B-43BF-92DB-D227DC41275B}"/>
              </a:ext>
            </a:extLst>
          </p:cNvPr>
          <p:cNvSpPr/>
          <p:nvPr/>
        </p:nvSpPr>
        <p:spPr>
          <a:xfrm>
            <a:off x="5408244" y="142720"/>
            <a:ext cx="5995964" cy="1206245"/>
          </a:xfrm>
          <a:prstGeom prst="rect">
            <a:avLst/>
          </a:prstGeom>
          <a:solidFill>
            <a:srgbClr val="8C8C8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SV" sz="5400" b="1" dirty="0"/>
              <a:t>Alianzas</a:t>
            </a:r>
          </a:p>
        </p:txBody>
      </p:sp>
      <p:sp>
        <p:nvSpPr>
          <p:cNvPr id="7" name="Rectángulo 6">
            <a:extLst>
              <a:ext uri="{FF2B5EF4-FFF2-40B4-BE49-F238E27FC236}">
                <a16:creationId xmlns:a16="http://schemas.microsoft.com/office/drawing/2014/main" id="{B91752C2-CDA6-42FC-B6E4-A47B40C03D79}"/>
              </a:ext>
            </a:extLst>
          </p:cNvPr>
          <p:cNvSpPr/>
          <p:nvPr/>
        </p:nvSpPr>
        <p:spPr>
          <a:xfrm>
            <a:off x="5408244" y="1348965"/>
            <a:ext cx="5963543" cy="165600"/>
          </a:xfrm>
          <a:prstGeom prst="rect">
            <a:avLst/>
          </a:prstGeom>
          <a:solidFill>
            <a:srgbClr val="8C8C8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8" name="Imagen 7">
            <a:extLst>
              <a:ext uri="{FF2B5EF4-FFF2-40B4-BE49-F238E27FC236}">
                <a16:creationId xmlns:a16="http://schemas.microsoft.com/office/drawing/2014/main" id="{0546235D-89B4-40B2-AA79-AF4F6C8B6E39}"/>
              </a:ext>
            </a:extLst>
          </p:cNvPr>
          <p:cNvPicPr>
            <a:picLocks noChangeAspect="1"/>
          </p:cNvPicPr>
          <p:nvPr/>
        </p:nvPicPr>
        <p:blipFill>
          <a:blip r:embed="rId5"/>
          <a:stretch>
            <a:fillRect/>
          </a:stretch>
        </p:blipFill>
        <p:spPr>
          <a:xfrm>
            <a:off x="5408245" y="1644711"/>
            <a:ext cx="2677992" cy="1226079"/>
          </a:xfrm>
          <a:prstGeom prst="rect">
            <a:avLst/>
          </a:prstGeom>
        </p:spPr>
      </p:pic>
      <p:pic>
        <p:nvPicPr>
          <p:cNvPr id="9" name="Imagen 8">
            <a:extLst>
              <a:ext uri="{FF2B5EF4-FFF2-40B4-BE49-F238E27FC236}">
                <a16:creationId xmlns:a16="http://schemas.microsoft.com/office/drawing/2014/main" id="{89A42488-029A-4ECE-874B-ED15E56DA85A}"/>
              </a:ext>
            </a:extLst>
          </p:cNvPr>
          <p:cNvPicPr>
            <a:picLocks noChangeAspect="1"/>
          </p:cNvPicPr>
          <p:nvPr/>
        </p:nvPicPr>
        <p:blipFill>
          <a:blip r:embed="rId6"/>
          <a:stretch>
            <a:fillRect/>
          </a:stretch>
        </p:blipFill>
        <p:spPr>
          <a:xfrm>
            <a:off x="8343267" y="1644712"/>
            <a:ext cx="3028520" cy="1243396"/>
          </a:xfrm>
          <a:prstGeom prst="rect">
            <a:avLst/>
          </a:prstGeom>
        </p:spPr>
      </p:pic>
      <p:pic>
        <p:nvPicPr>
          <p:cNvPr id="10" name="Google Shape;168;p2">
            <a:extLst>
              <a:ext uri="{FF2B5EF4-FFF2-40B4-BE49-F238E27FC236}">
                <a16:creationId xmlns:a16="http://schemas.microsoft.com/office/drawing/2014/main" id="{660DC387-6CF2-4735-A165-BCC6AB1EBE19}"/>
              </a:ext>
            </a:extLst>
          </p:cNvPr>
          <p:cNvPicPr preferRelativeResize="0"/>
          <p:nvPr/>
        </p:nvPicPr>
        <p:blipFill rotWithShape="1">
          <a:blip r:embed="rId7">
            <a:alphaModFix/>
          </a:blip>
          <a:srcRect/>
          <a:stretch/>
        </p:blipFill>
        <p:spPr>
          <a:xfrm>
            <a:off x="171862" y="4709581"/>
            <a:ext cx="1392701" cy="1423278"/>
          </a:xfrm>
          <a:prstGeom prst="rect">
            <a:avLst/>
          </a:prstGeom>
          <a:noFill/>
          <a:ln>
            <a:noFill/>
          </a:ln>
        </p:spPr>
      </p:pic>
      <p:pic>
        <p:nvPicPr>
          <p:cNvPr id="1026" name="Picture 2" descr="Resultado de imagen para boot coffee">
            <a:extLst>
              <a:ext uri="{FF2B5EF4-FFF2-40B4-BE49-F238E27FC236}">
                <a16:creationId xmlns:a16="http://schemas.microsoft.com/office/drawing/2014/main" id="{1E267B8F-102F-4864-B089-C9B714D26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6331" y="2622458"/>
            <a:ext cx="1474884" cy="147488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066F739D-A889-5D32-1FDB-8240510A82F6}"/>
              </a:ext>
            </a:extLst>
          </p:cNvPr>
          <p:cNvPicPr>
            <a:picLocks noChangeAspect="1"/>
          </p:cNvPicPr>
          <p:nvPr/>
        </p:nvPicPr>
        <p:blipFill>
          <a:blip r:embed="rId9"/>
          <a:stretch>
            <a:fillRect/>
          </a:stretch>
        </p:blipFill>
        <p:spPr>
          <a:xfrm>
            <a:off x="8343267" y="2944525"/>
            <a:ext cx="1639239" cy="1101611"/>
          </a:xfrm>
          <a:prstGeom prst="rect">
            <a:avLst/>
          </a:prstGeom>
        </p:spPr>
      </p:pic>
      <p:pic>
        <p:nvPicPr>
          <p:cNvPr id="15" name="Imagen 14">
            <a:extLst>
              <a:ext uri="{FF2B5EF4-FFF2-40B4-BE49-F238E27FC236}">
                <a16:creationId xmlns:a16="http://schemas.microsoft.com/office/drawing/2014/main" id="{A1572598-4124-DB54-1411-090F0C79A43F}"/>
              </a:ext>
            </a:extLst>
          </p:cNvPr>
          <p:cNvPicPr>
            <a:picLocks noChangeAspect="1"/>
          </p:cNvPicPr>
          <p:nvPr/>
        </p:nvPicPr>
        <p:blipFill>
          <a:blip r:embed="rId10"/>
          <a:stretch>
            <a:fillRect/>
          </a:stretch>
        </p:blipFill>
        <p:spPr>
          <a:xfrm>
            <a:off x="5408245" y="2919124"/>
            <a:ext cx="2677992" cy="1152415"/>
          </a:xfrm>
          <a:prstGeom prst="rect">
            <a:avLst/>
          </a:prstGeom>
        </p:spPr>
      </p:pic>
      <p:pic>
        <p:nvPicPr>
          <p:cNvPr id="16" name="Imagen 15">
            <a:extLst>
              <a:ext uri="{FF2B5EF4-FFF2-40B4-BE49-F238E27FC236}">
                <a16:creationId xmlns:a16="http://schemas.microsoft.com/office/drawing/2014/main" id="{41EF5B26-A348-4CF5-72FD-F0461AB2C535}"/>
              </a:ext>
            </a:extLst>
          </p:cNvPr>
          <p:cNvPicPr>
            <a:picLocks noChangeAspect="1"/>
          </p:cNvPicPr>
          <p:nvPr/>
        </p:nvPicPr>
        <p:blipFill>
          <a:blip r:embed="rId11"/>
          <a:srcRect l="33493" r="33981"/>
          <a:stretch>
            <a:fillRect/>
          </a:stretch>
        </p:blipFill>
        <p:spPr>
          <a:xfrm>
            <a:off x="10021603" y="2947486"/>
            <a:ext cx="1363355" cy="1098649"/>
          </a:xfrm>
          <a:prstGeom prst="rect">
            <a:avLst/>
          </a:prstGeom>
        </p:spPr>
      </p:pic>
      <p:grpSp>
        <p:nvGrpSpPr>
          <p:cNvPr id="20" name="Grupo 19">
            <a:extLst>
              <a:ext uri="{FF2B5EF4-FFF2-40B4-BE49-F238E27FC236}">
                <a16:creationId xmlns:a16="http://schemas.microsoft.com/office/drawing/2014/main" id="{7DD9F19F-0CDD-4060-A32B-5E516D80E1E6}"/>
              </a:ext>
            </a:extLst>
          </p:cNvPr>
          <p:cNvGrpSpPr/>
          <p:nvPr/>
        </p:nvGrpSpPr>
        <p:grpSpPr>
          <a:xfrm>
            <a:off x="262486" y="2455460"/>
            <a:ext cx="3081485" cy="1985411"/>
            <a:chOff x="262486" y="2455460"/>
            <a:chExt cx="3081485" cy="1985411"/>
          </a:xfrm>
        </p:grpSpPr>
        <p:pic>
          <p:nvPicPr>
            <p:cNvPr id="18" name="Imagen 17">
              <a:extLst>
                <a:ext uri="{FF2B5EF4-FFF2-40B4-BE49-F238E27FC236}">
                  <a16:creationId xmlns:a16="http://schemas.microsoft.com/office/drawing/2014/main" id="{B8252BA6-D55C-A295-57EA-9E0B03E2BB70}"/>
                </a:ext>
              </a:extLst>
            </p:cNvPr>
            <p:cNvPicPr>
              <a:picLocks noChangeAspect="1"/>
            </p:cNvPicPr>
            <p:nvPr/>
          </p:nvPicPr>
          <p:blipFill>
            <a:blip r:embed="rId12"/>
            <a:stretch>
              <a:fillRect/>
            </a:stretch>
          </p:blipFill>
          <p:spPr>
            <a:xfrm>
              <a:off x="342401" y="2455460"/>
              <a:ext cx="2867025" cy="1590675"/>
            </a:xfrm>
            <a:prstGeom prst="rect">
              <a:avLst/>
            </a:prstGeom>
          </p:spPr>
        </p:pic>
        <p:sp>
          <p:nvSpPr>
            <p:cNvPr id="19" name="CuadroTexto 18">
              <a:extLst>
                <a:ext uri="{FF2B5EF4-FFF2-40B4-BE49-F238E27FC236}">
                  <a16:creationId xmlns:a16="http://schemas.microsoft.com/office/drawing/2014/main" id="{87E0B2B1-8BBE-8735-8012-8C3431D5D331}"/>
                </a:ext>
              </a:extLst>
            </p:cNvPr>
            <p:cNvSpPr txBox="1"/>
            <p:nvPr/>
          </p:nvSpPr>
          <p:spPr>
            <a:xfrm>
              <a:off x="262486" y="4071539"/>
              <a:ext cx="3081485" cy="369332"/>
            </a:xfrm>
            <a:prstGeom prst="rect">
              <a:avLst/>
            </a:prstGeom>
            <a:noFill/>
          </p:spPr>
          <p:txBody>
            <a:bodyPr wrap="none" rtlCol="0">
              <a:spAutoFit/>
            </a:bodyPr>
            <a:lstStyle/>
            <a:p>
              <a:r>
                <a:rPr lang="es-SV" b="1" dirty="0"/>
                <a:t>Beneficiadores y exportadores</a:t>
              </a:r>
            </a:p>
          </p:txBody>
        </p:sp>
      </p:grpSp>
    </p:spTree>
    <p:extLst>
      <p:ext uri="{BB962C8B-B14F-4D97-AF65-F5344CB8AC3E}">
        <p14:creationId xmlns:p14="http://schemas.microsoft.com/office/powerpoint/2010/main" val="19169979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AB28B-8159-5703-31A4-2B416D8520E2}"/>
            </a:ext>
          </a:extLst>
        </p:cNvPr>
        <p:cNvGrpSpPr/>
        <p:nvPr/>
      </p:nvGrpSpPr>
      <p:grpSpPr>
        <a:xfrm>
          <a:off x="0" y="0"/>
          <a:ext cx="0" cy="0"/>
          <a:chOff x="0" y="0"/>
          <a:chExt cx="0" cy="0"/>
        </a:xfrm>
      </p:grpSpPr>
      <p:sp>
        <p:nvSpPr>
          <p:cNvPr id="10" name="CuadroTexto 9">
            <a:extLst>
              <a:ext uri="{FF2B5EF4-FFF2-40B4-BE49-F238E27FC236}">
                <a16:creationId xmlns:a16="http://schemas.microsoft.com/office/drawing/2014/main" id="{169C752B-CC21-7CDA-5C13-05CD93A953DE}"/>
              </a:ext>
            </a:extLst>
          </p:cNvPr>
          <p:cNvSpPr txBox="1"/>
          <p:nvPr/>
        </p:nvSpPr>
        <p:spPr>
          <a:xfrm>
            <a:off x="3419994" y="2827381"/>
            <a:ext cx="5136664" cy="584775"/>
          </a:xfrm>
          <a:prstGeom prst="rect">
            <a:avLst/>
          </a:prstGeom>
          <a:noFill/>
        </p:spPr>
        <p:txBody>
          <a:bodyPr wrap="none" rtlCol="0">
            <a:spAutoFit/>
          </a:bodyPr>
          <a:lstStyle/>
          <a:p>
            <a:pPr algn="ctr">
              <a:lnSpc>
                <a:spcPct val="80000"/>
              </a:lnSpc>
            </a:pPr>
            <a:r>
              <a:rPr lang="es-SV" sz="4000" b="1" dirty="0">
                <a:solidFill>
                  <a:srgbClr val="55B4E9"/>
                </a:solidFill>
                <a:latin typeface="Times New Roman" panose="02020603050405020304" pitchFamily="18" charset="0"/>
                <a:ea typeface="+mj-ea"/>
                <a:cs typeface="Times New Roman" panose="02020603050405020304" pitchFamily="18" charset="0"/>
              </a:rPr>
              <a:t>3.Factores habilitantes</a:t>
            </a:r>
          </a:p>
        </p:txBody>
      </p:sp>
    </p:spTree>
    <p:extLst>
      <p:ext uri="{BB962C8B-B14F-4D97-AF65-F5344CB8AC3E}">
        <p14:creationId xmlns:p14="http://schemas.microsoft.com/office/powerpoint/2010/main" val="3995417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11C0C-E4FE-990B-78BA-6EA2EDFC6D9D}"/>
            </a:ext>
          </a:extLst>
        </p:cNvPr>
        <p:cNvGrpSpPr/>
        <p:nvPr/>
      </p:nvGrpSpPr>
      <p:grpSpPr>
        <a:xfrm>
          <a:off x="0" y="0"/>
          <a:ext cx="0" cy="0"/>
          <a:chOff x="0" y="0"/>
          <a:chExt cx="0" cy="0"/>
        </a:xfrm>
      </p:grpSpPr>
      <p:graphicFrame>
        <p:nvGraphicFramePr>
          <p:cNvPr id="8" name="4 Diagrama">
            <a:extLst>
              <a:ext uri="{FF2B5EF4-FFF2-40B4-BE49-F238E27FC236}">
                <a16:creationId xmlns:a16="http://schemas.microsoft.com/office/drawing/2014/main" id="{6DD3DDE6-818C-11BA-F400-DBA5CE050963}"/>
              </a:ext>
            </a:extLst>
          </p:cNvPr>
          <p:cNvGraphicFramePr/>
          <p:nvPr>
            <p:extLst>
              <p:ext uri="{D42A27DB-BD31-4B8C-83A1-F6EECF244321}">
                <p14:modId xmlns:p14="http://schemas.microsoft.com/office/powerpoint/2010/main" val="475293789"/>
              </p:ext>
            </p:extLst>
          </p:nvPr>
        </p:nvGraphicFramePr>
        <p:xfrm>
          <a:off x="1029903" y="875899"/>
          <a:ext cx="10558914" cy="5707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 Flecha izquierda y derecha">
            <a:extLst>
              <a:ext uri="{FF2B5EF4-FFF2-40B4-BE49-F238E27FC236}">
                <a16:creationId xmlns:a16="http://schemas.microsoft.com/office/drawing/2014/main" id="{B4F081FA-AEDB-0327-F5F4-E1CCE164DC44}"/>
              </a:ext>
            </a:extLst>
          </p:cNvPr>
          <p:cNvSpPr/>
          <p:nvPr/>
        </p:nvSpPr>
        <p:spPr>
          <a:xfrm>
            <a:off x="8168250" y="4878059"/>
            <a:ext cx="504056" cy="288032"/>
          </a:xfrm>
          <a:prstGeom prst="leftRightArrow">
            <a:avLst/>
          </a:prstGeom>
          <a:solidFill>
            <a:srgbClr val="D7D7D9"/>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s-SV" sz="2400"/>
          </a:p>
        </p:txBody>
      </p:sp>
      <p:grpSp>
        <p:nvGrpSpPr>
          <p:cNvPr id="2" name="Grupo 1">
            <a:extLst>
              <a:ext uri="{FF2B5EF4-FFF2-40B4-BE49-F238E27FC236}">
                <a16:creationId xmlns:a16="http://schemas.microsoft.com/office/drawing/2014/main" id="{7CECAF53-A347-9588-C892-A5C6F6628157}"/>
              </a:ext>
            </a:extLst>
          </p:cNvPr>
          <p:cNvGrpSpPr/>
          <p:nvPr/>
        </p:nvGrpSpPr>
        <p:grpSpPr>
          <a:xfrm>
            <a:off x="1319224" y="2050188"/>
            <a:ext cx="791919" cy="4061860"/>
            <a:chOff x="639754" y="1231920"/>
            <a:chExt cx="1583837" cy="2108461"/>
          </a:xfrm>
        </p:grpSpPr>
        <p:sp>
          <p:nvSpPr>
            <p:cNvPr id="3" name="Rectángulo: esquinas redondeadas 2">
              <a:extLst>
                <a:ext uri="{FF2B5EF4-FFF2-40B4-BE49-F238E27FC236}">
                  <a16:creationId xmlns:a16="http://schemas.microsoft.com/office/drawing/2014/main" id="{DB1A56AD-91F8-0BFD-E1D8-6BC9B7D9E640}"/>
                </a:ext>
              </a:extLst>
            </p:cNvPr>
            <p:cNvSpPr/>
            <p:nvPr/>
          </p:nvSpPr>
          <p:spPr>
            <a:xfrm>
              <a:off x="639754" y="1231920"/>
              <a:ext cx="1583837" cy="2108461"/>
            </a:xfrm>
            <a:prstGeom prst="roundRect">
              <a:avLst>
                <a:gd name="adj" fmla="val 10500"/>
              </a:avLst>
            </a:prstGeom>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a:lstStyle/>
            <a:p>
              <a:endParaRPr lang="es-SV"/>
            </a:p>
          </p:txBody>
        </p:sp>
        <p:sp>
          <p:nvSpPr>
            <p:cNvPr id="4" name="Rectángulo: esquinas redondeadas 4">
              <a:extLst>
                <a:ext uri="{FF2B5EF4-FFF2-40B4-BE49-F238E27FC236}">
                  <a16:creationId xmlns:a16="http://schemas.microsoft.com/office/drawing/2014/main" id="{F0E5386B-8D68-F72B-B16E-1D1011B42124}"/>
                </a:ext>
              </a:extLst>
            </p:cNvPr>
            <p:cNvSpPr txBox="1"/>
            <p:nvPr/>
          </p:nvSpPr>
          <p:spPr>
            <a:xfrm>
              <a:off x="688462" y="1280628"/>
              <a:ext cx="1162953" cy="20110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vert270"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s-SV" sz="2400" kern="1200" dirty="0"/>
                <a:t>Herramientas digitales</a:t>
              </a:r>
            </a:p>
          </p:txBody>
        </p:sp>
      </p:grpSp>
      <p:sp>
        <p:nvSpPr>
          <p:cNvPr id="5" name="Rectángulo: esquinas redondeadas 4">
            <a:extLst>
              <a:ext uri="{FF2B5EF4-FFF2-40B4-BE49-F238E27FC236}">
                <a16:creationId xmlns:a16="http://schemas.microsoft.com/office/drawing/2014/main" id="{C36BEEB1-A7E0-BC45-5E5A-1D906AC69D07}"/>
              </a:ext>
            </a:extLst>
          </p:cNvPr>
          <p:cNvSpPr/>
          <p:nvPr/>
        </p:nvSpPr>
        <p:spPr>
          <a:xfrm>
            <a:off x="1174282" y="1850469"/>
            <a:ext cx="2261937" cy="4417996"/>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12884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8">
            <a:extLst>
              <a:ext uri="{FF2B5EF4-FFF2-40B4-BE49-F238E27FC236}">
                <a16:creationId xmlns:a16="http://schemas.microsoft.com/office/drawing/2014/main" id="{3DF99330-B8B5-0465-18EF-D41F147B728B}"/>
              </a:ext>
            </a:extLst>
          </p:cNvPr>
          <p:cNvSpPr>
            <a:spLocks noGrp="1"/>
          </p:cNvSpPr>
          <p:nvPr>
            <p:ph sz="half" idx="2"/>
          </p:nvPr>
        </p:nvSpPr>
        <p:spPr>
          <a:xfrm>
            <a:off x="551030" y="1189460"/>
            <a:ext cx="11297670" cy="5028460"/>
          </a:xfrm>
        </p:spPr>
        <p:txBody>
          <a:bodyPr>
            <a:normAutofit lnSpcReduction="10000"/>
          </a:bodyPr>
          <a:lstStyle/>
          <a:p>
            <a:r>
              <a:rPr lang="es-SV" sz="2400" dirty="0"/>
              <a:t>Acceso a telefonía celular, internet y computadoras</a:t>
            </a:r>
          </a:p>
          <a:p>
            <a:r>
              <a:rPr lang="es-SV" sz="2400" dirty="0"/>
              <a:t>Compromiso de país con agenda digital</a:t>
            </a:r>
          </a:p>
          <a:p>
            <a:pPr lvl="1"/>
            <a:r>
              <a:rPr lang="es-SV" sz="1800" dirty="0"/>
              <a:t>Innovación, educación y competitividad</a:t>
            </a:r>
          </a:p>
          <a:p>
            <a:pPr lvl="1"/>
            <a:r>
              <a:rPr lang="es-SV" sz="1800" dirty="0"/>
              <a:t>Conectividad, cobertura y acceso: diseño y el despliegue de la infraestructura de redes de telecomunicaciones</a:t>
            </a:r>
          </a:p>
          <a:p>
            <a:pPr lvl="1"/>
            <a:r>
              <a:rPr lang="es-SV" sz="1800" dirty="0"/>
              <a:t>Fortalecer capacidades de servidores públicos: </a:t>
            </a:r>
          </a:p>
          <a:p>
            <a:pPr lvl="1"/>
            <a:r>
              <a:rPr lang="es-SV" sz="1800" dirty="0"/>
              <a:t>Ciudades inteligentes: coordinación de esfuerzos multidisciplinarios con los actores de la sociedad</a:t>
            </a:r>
          </a:p>
          <a:p>
            <a:pPr lvl="1"/>
            <a:r>
              <a:rPr lang="es-SV" sz="1800" dirty="0"/>
              <a:t>Educación y Alfabetización en Tecnología: programas de formación para desarrollar capacidades y habilidades digitales</a:t>
            </a:r>
          </a:p>
          <a:p>
            <a:pPr lvl="1"/>
            <a:r>
              <a:rPr lang="es-SV" sz="1800" dirty="0"/>
              <a:t>Fintech para propiciar la innovación financiera para genera productos y servicios </a:t>
            </a:r>
          </a:p>
          <a:p>
            <a:pPr lvl="1"/>
            <a:r>
              <a:rPr lang="es-SV" sz="1800" dirty="0"/>
              <a:t>Inclusión Digital: empoderamiento de la población a través de las TIC</a:t>
            </a:r>
          </a:p>
          <a:p>
            <a:r>
              <a:rPr lang="es-SV" sz="2400" dirty="0"/>
              <a:t>Fomento de agro mercados: espacios que permiten a los pequeños agricultores ofrecer sus productos de manera directa al público.</a:t>
            </a:r>
          </a:p>
          <a:p>
            <a:r>
              <a:rPr lang="es-SV" sz="2400" dirty="0"/>
              <a:t>Participación del sector privado</a:t>
            </a:r>
          </a:p>
          <a:p>
            <a:r>
              <a:rPr lang="es-SV" sz="2400" dirty="0"/>
              <a:t>Programa "Enlaces con la Educación“, busca transformar el sistema educativo público mediante la provisión de recursos tecnológicos y conectividad a estudiantes y docentes</a:t>
            </a:r>
          </a:p>
          <a:p>
            <a:endParaRPr lang="es-SV" sz="2400" dirty="0"/>
          </a:p>
          <a:p>
            <a:endParaRPr lang="es-SV" sz="2400" dirty="0"/>
          </a:p>
        </p:txBody>
      </p:sp>
      <p:sp>
        <p:nvSpPr>
          <p:cNvPr id="6" name="Título 5">
            <a:extLst>
              <a:ext uri="{FF2B5EF4-FFF2-40B4-BE49-F238E27FC236}">
                <a16:creationId xmlns:a16="http://schemas.microsoft.com/office/drawing/2014/main" id="{9E59C37F-E19A-24A1-F092-68ADE70A4027}"/>
              </a:ext>
            </a:extLst>
          </p:cNvPr>
          <p:cNvSpPr>
            <a:spLocks noGrp="1"/>
          </p:cNvSpPr>
          <p:nvPr>
            <p:ph type="title"/>
          </p:nvPr>
        </p:nvSpPr>
        <p:spPr>
          <a:xfrm>
            <a:off x="1407678" y="271781"/>
            <a:ext cx="10515600" cy="674403"/>
          </a:xfrm>
        </p:spPr>
        <p:txBody>
          <a:bodyPr>
            <a:normAutofit/>
          </a:bodyPr>
          <a:lstStyle/>
          <a:p>
            <a:pPr>
              <a:lnSpc>
                <a:spcPct val="80000"/>
              </a:lnSpc>
            </a:pPr>
            <a:r>
              <a:rPr lang="es-SV" sz="4000" dirty="0">
                <a:solidFill>
                  <a:srgbClr val="55B4E9"/>
                </a:solidFill>
                <a:latin typeface="Times New Roman" panose="02020603050405020304" pitchFamily="18" charset="0"/>
                <a:cs typeface="Times New Roman" panose="02020603050405020304" pitchFamily="18" charset="0"/>
              </a:rPr>
              <a:t>Elementos habilitantes</a:t>
            </a:r>
          </a:p>
        </p:txBody>
      </p:sp>
    </p:spTree>
    <p:extLst>
      <p:ext uri="{BB962C8B-B14F-4D97-AF65-F5344CB8AC3E}">
        <p14:creationId xmlns:p14="http://schemas.microsoft.com/office/powerpoint/2010/main" val="4165098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D73D537F-C80E-15E0-BC02-958FAE391488}"/>
              </a:ext>
            </a:extLst>
          </p:cNvPr>
          <p:cNvGraphicFramePr>
            <a:graphicFrameLocks/>
          </p:cNvGraphicFramePr>
          <p:nvPr>
            <p:extLst>
              <p:ext uri="{D42A27DB-BD31-4B8C-83A1-F6EECF244321}">
                <p14:modId xmlns:p14="http://schemas.microsoft.com/office/powerpoint/2010/main" val="3458706056"/>
              </p:ext>
            </p:extLst>
          </p:nvPr>
        </p:nvGraphicFramePr>
        <p:xfrm>
          <a:off x="1552876" y="756064"/>
          <a:ext cx="9086248" cy="5274645"/>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47D5CABF-4ECF-02F5-C5F5-2105A401601D}"/>
              </a:ext>
            </a:extLst>
          </p:cNvPr>
          <p:cNvSpPr txBox="1"/>
          <p:nvPr/>
        </p:nvSpPr>
        <p:spPr>
          <a:xfrm>
            <a:off x="1809068" y="6030709"/>
            <a:ext cx="6336671" cy="307777"/>
          </a:xfrm>
          <a:prstGeom prst="rect">
            <a:avLst/>
          </a:prstGeom>
          <a:noFill/>
        </p:spPr>
        <p:txBody>
          <a:bodyPr wrap="none" rtlCol="0">
            <a:spAutoFit/>
          </a:bodyPr>
          <a:lstStyle/>
          <a:p>
            <a:r>
              <a:rPr lang="es-SV" sz="1400" dirty="0"/>
              <a:t>Fuente: Banco Central de Reserva. Censo de Población y Vivienda, 2024. El Salvador. </a:t>
            </a:r>
          </a:p>
        </p:txBody>
      </p:sp>
    </p:spTree>
    <p:extLst>
      <p:ext uri="{BB962C8B-B14F-4D97-AF65-F5344CB8AC3E}">
        <p14:creationId xmlns:p14="http://schemas.microsoft.com/office/powerpoint/2010/main" val="1678368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26A7EE-86B9-AE8C-D2FB-8D825DFBD38C}"/>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7AAFE681-2AE9-2B95-D84A-A75BAFE60600}"/>
              </a:ext>
            </a:extLst>
          </p:cNvPr>
          <p:cNvPicPr>
            <a:picLocks noChangeAspect="1"/>
          </p:cNvPicPr>
          <p:nvPr/>
        </p:nvPicPr>
        <p:blipFill>
          <a:blip r:embed="rId2"/>
          <a:stretch>
            <a:fillRect/>
          </a:stretch>
        </p:blipFill>
        <p:spPr>
          <a:xfrm>
            <a:off x="0" y="0"/>
            <a:ext cx="12345276" cy="6773897"/>
          </a:xfrm>
          <a:prstGeom prst="rect">
            <a:avLst/>
          </a:prstGeom>
        </p:spPr>
      </p:pic>
      <p:sp>
        <p:nvSpPr>
          <p:cNvPr id="9" name="Flecha: hacia abajo 8">
            <a:extLst>
              <a:ext uri="{FF2B5EF4-FFF2-40B4-BE49-F238E27FC236}">
                <a16:creationId xmlns:a16="http://schemas.microsoft.com/office/drawing/2014/main" id="{5568A3FC-3D4E-D2AE-A65A-406FE1CB3365}"/>
              </a:ext>
            </a:extLst>
          </p:cNvPr>
          <p:cNvSpPr/>
          <p:nvPr/>
        </p:nvSpPr>
        <p:spPr>
          <a:xfrm>
            <a:off x="1309036" y="1732547"/>
            <a:ext cx="308008" cy="433137"/>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0" name="Flecha: hacia abajo 9">
            <a:extLst>
              <a:ext uri="{FF2B5EF4-FFF2-40B4-BE49-F238E27FC236}">
                <a16:creationId xmlns:a16="http://schemas.microsoft.com/office/drawing/2014/main" id="{B8691D5B-0213-BFB3-3E8E-3B0159199517}"/>
              </a:ext>
            </a:extLst>
          </p:cNvPr>
          <p:cNvSpPr/>
          <p:nvPr/>
        </p:nvSpPr>
        <p:spPr>
          <a:xfrm>
            <a:off x="4580021" y="3231681"/>
            <a:ext cx="308008" cy="433137"/>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1" name="Flecha: hacia abajo 10">
            <a:extLst>
              <a:ext uri="{FF2B5EF4-FFF2-40B4-BE49-F238E27FC236}">
                <a16:creationId xmlns:a16="http://schemas.microsoft.com/office/drawing/2014/main" id="{18AE0EAE-DBE4-21BF-143D-33849959E2CD}"/>
              </a:ext>
            </a:extLst>
          </p:cNvPr>
          <p:cNvSpPr/>
          <p:nvPr/>
        </p:nvSpPr>
        <p:spPr>
          <a:xfrm>
            <a:off x="6774581" y="3260557"/>
            <a:ext cx="308008" cy="433137"/>
          </a:xfrm>
          <a:prstGeom prst="down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262828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AB18F-BA26-6800-7783-16083EE138E4}"/>
            </a:ext>
          </a:extLst>
        </p:cNvPr>
        <p:cNvGrpSpPr/>
        <p:nvPr/>
      </p:nvGrpSpPr>
      <p:grpSpPr>
        <a:xfrm>
          <a:off x="0" y="0"/>
          <a:ext cx="0" cy="0"/>
          <a:chOff x="0" y="0"/>
          <a:chExt cx="0" cy="0"/>
        </a:xfrm>
      </p:grpSpPr>
      <p:sp>
        <p:nvSpPr>
          <p:cNvPr id="9" name="Subtitle Placeholder">
            <a:extLst>
              <a:ext uri="{FF2B5EF4-FFF2-40B4-BE49-F238E27FC236}">
                <a16:creationId xmlns:a16="http://schemas.microsoft.com/office/drawing/2014/main" id="{0DC99A55-9A76-D39C-9742-EBD2D4843EAD}"/>
              </a:ext>
            </a:extLst>
          </p:cNvPr>
          <p:cNvSpPr>
            <a:spLocks noGrp="1"/>
          </p:cNvSpPr>
          <p:nvPr>
            <p:ph type="subTitle" idx="1"/>
          </p:nvPr>
        </p:nvSpPr>
        <p:spPr>
          <a:xfrm>
            <a:off x="279400" y="3129792"/>
            <a:ext cx="11595099" cy="2069769"/>
          </a:xfrm>
        </p:spPr>
        <p:txBody>
          <a:bodyPr>
            <a:normAutofit/>
          </a:bodyPr>
          <a:lstStyle/>
          <a:p>
            <a:r>
              <a:rPr lang="es-SV" sz="9600" dirty="0">
                <a:latin typeface="Times New Roman" panose="02020603050405020304" pitchFamily="18" charset="0"/>
                <a:cs typeface="Times New Roman" panose="02020603050405020304" pitchFamily="18" charset="0"/>
              </a:rPr>
              <a:t>Muchas gracias</a:t>
            </a:r>
            <a:endParaRPr lang="es-GT"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2005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C681205-7424-D448-937D-DB307E89B97A}"/>
              </a:ext>
            </a:extLst>
          </p:cNvPr>
          <p:cNvSpPr>
            <a:spLocks noGrp="1"/>
          </p:cNvSpPr>
          <p:nvPr>
            <p:ph type="title"/>
          </p:nvPr>
        </p:nvSpPr>
        <p:spPr>
          <a:xfrm>
            <a:off x="1539875" y="369107"/>
            <a:ext cx="8787553" cy="1031056"/>
          </a:xfrm>
        </p:spPr>
        <p:txBody>
          <a:bodyPr>
            <a:normAutofit/>
          </a:bodyPr>
          <a:lstStyle/>
          <a:p>
            <a:r>
              <a:rPr lang="es-GT" sz="4000" dirty="0">
                <a:solidFill>
                  <a:srgbClr val="55B4E9"/>
                </a:solidFill>
                <a:latin typeface="Times New Roman" panose="02020603050405020304" pitchFamily="18" charset="0"/>
                <a:cs typeface="Times New Roman" panose="02020603050405020304" pitchFamily="18" charset="0"/>
              </a:rPr>
              <a:t>Áreas de trabajo</a:t>
            </a:r>
          </a:p>
        </p:txBody>
      </p:sp>
      <p:grpSp>
        <p:nvGrpSpPr>
          <p:cNvPr id="47" name="Grupo 46">
            <a:extLst>
              <a:ext uri="{FF2B5EF4-FFF2-40B4-BE49-F238E27FC236}">
                <a16:creationId xmlns:a16="http://schemas.microsoft.com/office/drawing/2014/main" id="{3A42E4A6-A9AC-5E09-B22F-34ACF10E12A6}"/>
              </a:ext>
            </a:extLst>
          </p:cNvPr>
          <p:cNvGrpSpPr/>
          <p:nvPr/>
        </p:nvGrpSpPr>
        <p:grpSpPr>
          <a:xfrm>
            <a:off x="1631958" y="2436787"/>
            <a:ext cx="9468636" cy="3741737"/>
            <a:chOff x="1809758" y="1941512"/>
            <a:chExt cx="9468636" cy="3741737"/>
          </a:xfrm>
        </p:grpSpPr>
        <p:grpSp>
          <p:nvGrpSpPr>
            <p:cNvPr id="18" name="Marcador de contenido 9" descr="Dove contorno">
              <a:extLst>
                <a:ext uri="{FF2B5EF4-FFF2-40B4-BE49-F238E27FC236}">
                  <a16:creationId xmlns:a16="http://schemas.microsoft.com/office/drawing/2014/main" id="{228656E9-86B2-BCA4-2C0E-3ACCC2F64BD2}"/>
                </a:ext>
              </a:extLst>
            </p:cNvPr>
            <p:cNvGrpSpPr/>
            <p:nvPr/>
          </p:nvGrpSpPr>
          <p:grpSpPr>
            <a:xfrm>
              <a:off x="1816931" y="4946383"/>
              <a:ext cx="759833" cy="736866"/>
              <a:chOff x="1816931" y="4946383"/>
              <a:chExt cx="759833" cy="736866"/>
            </a:xfrm>
            <a:solidFill>
              <a:schemeClr val="accent5"/>
            </a:solidFill>
          </p:grpSpPr>
          <p:sp>
            <p:nvSpPr>
              <p:cNvPr id="19" name="Forma libre: forma 18">
                <a:extLst>
                  <a:ext uri="{FF2B5EF4-FFF2-40B4-BE49-F238E27FC236}">
                    <a16:creationId xmlns:a16="http://schemas.microsoft.com/office/drawing/2014/main" id="{5FDF8430-1C8B-17A7-EC5F-38EA5C217587}"/>
                  </a:ext>
                </a:extLst>
              </p:cNvPr>
              <p:cNvSpPr/>
              <p:nvPr/>
            </p:nvSpPr>
            <p:spPr>
              <a:xfrm>
                <a:off x="1816931" y="5004821"/>
                <a:ext cx="686546" cy="678428"/>
              </a:xfrm>
              <a:custGeom>
                <a:avLst/>
                <a:gdLst>
                  <a:gd name="connsiteX0" fmla="*/ 671294 w 686546"/>
                  <a:gd name="connsiteY0" fmla="*/ 233325 h 678428"/>
                  <a:gd name="connsiteX1" fmla="*/ 651473 w 686546"/>
                  <a:gd name="connsiteY1" fmla="*/ 187167 h 678428"/>
                  <a:gd name="connsiteX2" fmla="*/ 600248 w 686546"/>
                  <a:gd name="connsiteY2" fmla="*/ 158706 h 678428"/>
                  <a:gd name="connsiteX3" fmla="*/ 525743 w 686546"/>
                  <a:gd name="connsiteY3" fmla="*/ 225772 h 678428"/>
                  <a:gd name="connsiteX4" fmla="*/ 505036 w 686546"/>
                  <a:gd name="connsiteY4" fmla="*/ 261367 h 678428"/>
                  <a:gd name="connsiteX5" fmla="*/ 494930 w 686546"/>
                  <a:gd name="connsiteY5" fmla="*/ 270206 h 678428"/>
                  <a:gd name="connsiteX6" fmla="*/ 466621 w 686546"/>
                  <a:gd name="connsiteY6" fmla="*/ 288665 h 678428"/>
                  <a:gd name="connsiteX7" fmla="*/ 447686 w 686546"/>
                  <a:gd name="connsiteY7" fmla="*/ 298600 h 678428"/>
                  <a:gd name="connsiteX8" fmla="*/ 447771 w 686546"/>
                  <a:gd name="connsiteY8" fmla="*/ 277054 h 678428"/>
                  <a:gd name="connsiteX9" fmla="*/ 333281 w 686546"/>
                  <a:gd name="connsiteY9" fmla="*/ 138885 h 678428"/>
                  <a:gd name="connsiteX10" fmla="*/ 141523 w 686546"/>
                  <a:gd name="connsiteY10" fmla="*/ 83163 h 678428"/>
                  <a:gd name="connsiteX11" fmla="*/ 26795 w 686546"/>
                  <a:gd name="connsiteY11" fmla="*/ 4868 h 678428"/>
                  <a:gd name="connsiteX12" fmla="*/ 6716 w 686546"/>
                  <a:gd name="connsiteY12" fmla="*/ 3514 h 678428"/>
                  <a:gd name="connsiteX13" fmla="*/ 1877 w 686546"/>
                  <a:gd name="connsiteY13" fmla="*/ 13317 h 678428"/>
                  <a:gd name="connsiteX14" fmla="*/ 29348 w 686546"/>
                  <a:gd name="connsiteY14" fmla="*/ 244488 h 678428"/>
                  <a:gd name="connsiteX15" fmla="*/ 213704 w 686546"/>
                  <a:gd name="connsiteY15" fmla="*/ 377838 h 678428"/>
                  <a:gd name="connsiteX16" fmla="*/ 279512 w 686546"/>
                  <a:gd name="connsiteY16" fmla="*/ 401832 h 678428"/>
                  <a:gd name="connsiteX17" fmla="*/ 219086 w 686546"/>
                  <a:gd name="connsiteY17" fmla="*/ 442665 h 678428"/>
                  <a:gd name="connsiteX18" fmla="*/ 40016 w 686546"/>
                  <a:gd name="connsiteY18" fmla="*/ 508197 h 678428"/>
                  <a:gd name="connsiteX19" fmla="*/ 32396 w 686546"/>
                  <a:gd name="connsiteY19" fmla="*/ 515589 h 678428"/>
                  <a:gd name="connsiteX20" fmla="*/ 36882 w 686546"/>
                  <a:gd name="connsiteY20" fmla="*/ 546574 h 678428"/>
                  <a:gd name="connsiteX21" fmla="*/ 68648 w 686546"/>
                  <a:gd name="connsiteY21" fmla="*/ 566252 h 678428"/>
                  <a:gd name="connsiteX22" fmla="*/ 92193 w 686546"/>
                  <a:gd name="connsiteY22" fmla="*/ 620439 h 678428"/>
                  <a:gd name="connsiteX23" fmla="*/ 103785 w 686546"/>
                  <a:gd name="connsiteY23" fmla="*/ 623183 h 678428"/>
                  <a:gd name="connsiteX24" fmla="*/ 108700 w 686546"/>
                  <a:gd name="connsiteY24" fmla="*/ 662693 h 678428"/>
                  <a:gd name="connsiteX25" fmla="*/ 139076 w 686546"/>
                  <a:gd name="connsiteY25" fmla="*/ 678428 h 678428"/>
                  <a:gd name="connsiteX26" fmla="*/ 139838 w 686546"/>
                  <a:gd name="connsiteY26" fmla="*/ 678428 h 678428"/>
                  <a:gd name="connsiteX27" fmla="*/ 147715 w 686546"/>
                  <a:gd name="connsiteY27" fmla="*/ 674485 h 678428"/>
                  <a:gd name="connsiteX28" fmla="*/ 293000 w 686546"/>
                  <a:gd name="connsiteY28" fmla="*/ 535420 h 678428"/>
                  <a:gd name="connsiteX29" fmla="*/ 375772 w 686546"/>
                  <a:gd name="connsiteY29" fmla="*/ 532267 h 678428"/>
                  <a:gd name="connsiteX30" fmla="*/ 386097 w 686546"/>
                  <a:gd name="connsiteY30" fmla="*/ 532391 h 678428"/>
                  <a:gd name="connsiteX31" fmla="*/ 391393 w 686546"/>
                  <a:gd name="connsiteY31" fmla="*/ 532448 h 678428"/>
                  <a:gd name="connsiteX32" fmla="*/ 576521 w 686546"/>
                  <a:gd name="connsiteY32" fmla="*/ 418958 h 678428"/>
                  <a:gd name="connsiteX33" fmla="*/ 591523 w 686546"/>
                  <a:gd name="connsiteY33" fmla="*/ 299638 h 678428"/>
                  <a:gd name="connsiteX34" fmla="*/ 635652 w 686546"/>
                  <a:gd name="connsiteY34" fmla="*/ 250489 h 678428"/>
                  <a:gd name="connsiteX35" fmla="*/ 661608 w 686546"/>
                  <a:gd name="connsiteY35" fmla="*/ 248727 h 678428"/>
                  <a:gd name="connsiteX36" fmla="*/ 685763 w 686546"/>
                  <a:gd name="connsiteY36" fmla="*/ 256576 h 678428"/>
                  <a:gd name="connsiteX37" fmla="*/ 671294 w 686546"/>
                  <a:gd name="connsiteY37" fmla="*/ 233325 h 678428"/>
                  <a:gd name="connsiteX38" fmla="*/ 426159 w 686546"/>
                  <a:gd name="connsiteY38" fmla="*/ 331718 h 678428"/>
                  <a:gd name="connsiteX39" fmla="*/ 434788 w 686546"/>
                  <a:gd name="connsiteY39" fmla="*/ 342062 h 678428"/>
                  <a:gd name="connsiteX40" fmla="*/ 434789 w 686546"/>
                  <a:gd name="connsiteY40" fmla="*/ 342062 h 678428"/>
                  <a:gd name="connsiteX41" fmla="*/ 435655 w 686546"/>
                  <a:gd name="connsiteY41" fmla="*/ 342062 h 678428"/>
                  <a:gd name="connsiteX42" fmla="*/ 445180 w 686546"/>
                  <a:gd name="connsiteY42" fmla="*/ 333385 h 678428"/>
                  <a:gd name="connsiteX43" fmla="*/ 446352 w 686546"/>
                  <a:gd name="connsiteY43" fmla="*/ 320422 h 678428"/>
                  <a:gd name="connsiteX44" fmla="*/ 456010 w 686546"/>
                  <a:gd name="connsiteY44" fmla="*/ 315754 h 678428"/>
                  <a:gd name="connsiteX45" fmla="*/ 476442 w 686546"/>
                  <a:gd name="connsiteY45" fmla="*/ 305020 h 678428"/>
                  <a:gd name="connsiteX46" fmla="*/ 476756 w 686546"/>
                  <a:gd name="connsiteY46" fmla="*/ 304829 h 678428"/>
                  <a:gd name="connsiteX47" fmla="*/ 477070 w 686546"/>
                  <a:gd name="connsiteY47" fmla="*/ 304629 h 678428"/>
                  <a:gd name="connsiteX48" fmla="*/ 505398 w 686546"/>
                  <a:gd name="connsiteY48" fmla="*/ 286170 h 678428"/>
                  <a:gd name="connsiteX49" fmla="*/ 505817 w 686546"/>
                  <a:gd name="connsiteY49" fmla="*/ 285903 h 678428"/>
                  <a:gd name="connsiteX50" fmla="*/ 506217 w 686546"/>
                  <a:gd name="connsiteY50" fmla="*/ 285608 h 678428"/>
                  <a:gd name="connsiteX51" fmla="*/ 518675 w 686546"/>
                  <a:gd name="connsiteY51" fmla="*/ 274749 h 678428"/>
                  <a:gd name="connsiteX52" fmla="*/ 544231 w 686546"/>
                  <a:gd name="connsiteY52" fmla="*/ 230658 h 678428"/>
                  <a:gd name="connsiteX53" fmla="*/ 544479 w 686546"/>
                  <a:gd name="connsiteY53" fmla="*/ 229706 h 678428"/>
                  <a:gd name="connsiteX54" fmla="*/ 544631 w 686546"/>
                  <a:gd name="connsiteY54" fmla="*/ 228753 h 678428"/>
                  <a:gd name="connsiteX55" fmla="*/ 600267 w 686546"/>
                  <a:gd name="connsiteY55" fmla="*/ 177709 h 678428"/>
                  <a:gd name="connsiteX56" fmla="*/ 635509 w 686546"/>
                  <a:gd name="connsiteY56" fmla="*/ 197454 h 678428"/>
                  <a:gd name="connsiteX57" fmla="*/ 650463 w 686546"/>
                  <a:gd name="connsiteY57" fmla="*/ 229248 h 678428"/>
                  <a:gd name="connsiteX58" fmla="*/ 631013 w 686546"/>
                  <a:gd name="connsiteY58" fmla="*/ 232020 h 678428"/>
                  <a:gd name="connsiteX59" fmla="*/ 630413 w 686546"/>
                  <a:gd name="connsiteY59" fmla="*/ 232182 h 678428"/>
                  <a:gd name="connsiteX60" fmla="*/ 572854 w 686546"/>
                  <a:gd name="connsiteY60" fmla="*/ 296238 h 678428"/>
                  <a:gd name="connsiteX61" fmla="*/ 568872 w 686546"/>
                  <a:gd name="connsiteY61" fmla="*/ 347292 h 678428"/>
                  <a:gd name="connsiteX62" fmla="*/ 559080 w 686546"/>
                  <a:gd name="connsiteY62" fmla="*/ 411404 h 678428"/>
                  <a:gd name="connsiteX63" fmla="*/ 391440 w 686546"/>
                  <a:gd name="connsiteY63" fmla="*/ 513427 h 678428"/>
                  <a:gd name="connsiteX64" fmla="*/ 386592 w 686546"/>
                  <a:gd name="connsiteY64" fmla="*/ 513370 h 678428"/>
                  <a:gd name="connsiteX65" fmla="*/ 375819 w 686546"/>
                  <a:gd name="connsiteY65" fmla="*/ 513246 h 678428"/>
                  <a:gd name="connsiteX66" fmla="*/ 325185 w 686546"/>
                  <a:gd name="connsiteY66" fmla="*/ 514979 h 678428"/>
                  <a:gd name="connsiteX67" fmla="*/ 292504 w 686546"/>
                  <a:gd name="connsiteY67" fmla="*/ 516408 h 678428"/>
                  <a:gd name="connsiteX68" fmla="*/ 158973 w 686546"/>
                  <a:gd name="connsiteY68" fmla="*/ 622621 h 678428"/>
                  <a:gd name="connsiteX69" fmla="*/ 135504 w 686546"/>
                  <a:gd name="connsiteY69" fmla="*/ 658816 h 678428"/>
                  <a:gd name="connsiteX70" fmla="*/ 124007 w 686546"/>
                  <a:gd name="connsiteY70" fmla="*/ 651387 h 678428"/>
                  <a:gd name="connsiteX71" fmla="*/ 121473 w 686546"/>
                  <a:gd name="connsiteY71" fmla="*/ 630098 h 678428"/>
                  <a:gd name="connsiteX72" fmla="*/ 130722 w 686546"/>
                  <a:gd name="connsiteY72" fmla="*/ 606467 h 678428"/>
                  <a:gd name="connsiteX73" fmla="*/ 105452 w 686546"/>
                  <a:gd name="connsiteY73" fmla="*/ 604181 h 678428"/>
                  <a:gd name="connsiteX74" fmla="*/ 84915 w 686546"/>
                  <a:gd name="connsiteY74" fmla="*/ 579458 h 678428"/>
                  <a:gd name="connsiteX75" fmla="*/ 86402 w 686546"/>
                  <a:gd name="connsiteY75" fmla="*/ 573215 h 678428"/>
                  <a:gd name="connsiteX76" fmla="*/ 95737 w 686546"/>
                  <a:gd name="connsiteY76" fmla="*/ 549546 h 678428"/>
                  <a:gd name="connsiteX77" fmla="*/ 70400 w 686546"/>
                  <a:gd name="connsiteY77" fmla="*/ 547250 h 678428"/>
                  <a:gd name="connsiteX78" fmla="*/ 53255 w 686546"/>
                  <a:gd name="connsiteY78" fmla="*/ 536772 h 678428"/>
                  <a:gd name="connsiteX79" fmla="*/ 50217 w 686546"/>
                  <a:gd name="connsiteY79" fmla="*/ 525628 h 678428"/>
                  <a:gd name="connsiteX80" fmla="*/ 228801 w 686546"/>
                  <a:gd name="connsiteY80" fmla="*/ 459048 h 678428"/>
                  <a:gd name="connsiteX81" fmla="*/ 271340 w 686546"/>
                  <a:gd name="connsiteY81" fmla="*/ 430721 h 678428"/>
                  <a:gd name="connsiteX82" fmla="*/ 290285 w 686546"/>
                  <a:gd name="connsiteY82" fmla="*/ 417539 h 678428"/>
                  <a:gd name="connsiteX83" fmla="*/ 301153 w 686546"/>
                  <a:gd name="connsiteY83" fmla="*/ 410119 h 678428"/>
                  <a:gd name="connsiteX84" fmla="*/ 331319 w 686546"/>
                  <a:gd name="connsiteY84" fmla="*/ 421082 h 678428"/>
                  <a:gd name="connsiteX85" fmla="*/ 343414 w 686546"/>
                  <a:gd name="connsiteY85" fmla="*/ 415154 h 678428"/>
                  <a:gd name="connsiteX86" fmla="*/ 337834 w 686546"/>
                  <a:gd name="connsiteY86" fmla="*/ 403184 h 678428"/>
                  <a:gd name="connsiteX87" fmla="*/ 286199 w 686546"/>
                  <a:gd name="connsiteY87" fmla="*/ 383963 h 678428"/>
                  <a:gd name="connsiteX88" fmla="*/ 250804 w 686546"/>
                  <a:gd name="connsiteY88" fmla="*/ 371057 h 678428"/>
                  <a:gd name="connsiteX89" fmla="*/ 220724 w 686546"/>
                  <a:gd name="connsiteY89" fmla="*/ 360103 h 678428"/>
                  <a:gd name="connsiteX90" fmla="*/ 190939 w 686546"/>
                  <a:gd name="connsiteY90" fmla="*/ 348759 h 678428"/>
                  <a:gd name="connsiteX91" fmla="*/ 46083 w 686546"/>
                  <a:gd name="connsiteY91" fmla="*/ 235316 h 678428"/>
                  <a:gd name="connsiteX92" fmla="*/ 20242 w 686546"/>
                  <a:gd name="connsiteY92" fmla="*/ 25966 h 678428"/>
                  <a:gd name="connsiteX93" fmla="*/ 20404 w 686546"/>
                  <a:gd name="connsiteY93" fmla="*/ 25909 h 678428"/>
                  <a:gd name="connsiteX94" fmla="*/ 133199 w 686546"/>
                  <a:gd name="connsiteY94" fmla="*/ 100289 h 678428"/>
                  <a:gd name="connsiteX95" fmla="*/ 268663 w 686546"/>
                  <a:gd name="connsiteY95" fmla="*/ 144895 h 678428"/>
                  <a:gd name="connsiteX96" fmla="*/ 328995 w 686546"/>
                  <a:gd name="connsiteY96" fmla="*/ 157449 h 678428"/>
                  <a:gd name="connsiteX97" fmla="*/ 428731 w 686546"/>
                  <a:gd name="connsiteY97" fmla="*/ 277588 h 678428"/>
                  <a:gd name="connsiteX98" fmla="*/ 428636 w 686546"/>
                  <a:gd name="connsiteY98" fmla="*/ 298305 h 6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6546" h="678428">
                    <a:moveTo>
                      <a:pt x="671294" y="233325"/>
                    </a:moveTo>
                    <a:cubicBezTo>
                      <a:pt x="667300" y="216944"/>
                      <a:pt x="660601" y="201344"/>
                      <a:pt x="651473" y="187167"/>
                    </a:cubicBezTo>
                    <a:cubicBezTo>
                      <a:pt x="640467" y="169462"/>
                      <a:pt x="621095" y="158700"/>
                      <a:pt x="600248" y="158706"/>
                    </a:cubicBezTo>
                    <a:cubicBezTo>
                      <a:pt x="562485" y="160157"/>
                      <a:pt x="531144" y="188368"/>
                      <a:pt x="525743" y="225772"/>
                    </a:cubicBezTo>
                    <a:cubicBezTo>
                      <a:pt x="522153" y="239277"/>
                      <a:pt x="515002" y="251570"/>
                      <a:pt x="505036" y="261367"/>
                    </a:cubicBezTo>
                    <a:cubicBezTo>
                      <a:pt x="501936" y="264607"/>
                      <a:pt x="498554" y="267566"/>
                      <a:pt x="494930" y="270206"/>
                    </a:cubicBezTo>
                    <a:lnTo>
                      <a:pt x="466621" y="288665"/>
                    </a:lnTo>
                    <a:cubicBezTo>
                      <a:pt x="459725" y="292790"/>
                      <a:pt x="447686" y="298600"/>
                      <a:pt x="447686" y="298600"/>
                    </a:cubicBezTo>
                    <a:cubicBezTo>
                      <a:pt x="447686" y="298600"/>
                      <a:pt x="447933" y="282817"/>
                      <a:pt x="447771" y="277054"/>
                    </a:cubicBezTo>
                    <a:cubicBezTo>
                      <a:pt x="445676" y="201712"/>
                      <a:pt x="408233" y="156182"/>
                      <a:pt x="333281" y="138885"/>
                    </a:cubicBezTo>
                    <a:cubicBezTo>
                      <a:pt x="242088" y="117844"/>
                      <a:pt x="225372" y="123873"/>
                      <a:pt x="141523" y="83163"/>
                    </a:cubicBezTo>
                    <a:cubicBezTo>
                      <a:pt x="107700" y="66742"/>
                      <a:pt x="60475" y="42863"/>
                      <a:pt x="26795" y="4868"/>
                    </a:cubicBezTo>
                    <a:cubicBezTo>
                      <a:pt x="21624" y="-1051"/>
                      <a:pt x="12634" y="-1657"/>
                      <a:pt x="6716" y="3514"/>
                    </a:cubicBezTo>
                    <a:cubicBezTo>
                      <a:pt x="3862" y="6007"/>
                      <a:pt x="2121" y="9535"/>
                      <a:pt x="1877" y="13317"/>
                    </a:cubicBezTo>
                    <a:cubicBezTo>
                      <a:pt x="-2723" y="87754"/>
                      <a:pt x="-723" y="189596"/>
                      <a:pt x="29348" y="244488"/>
                    </a:cubicBezTo>
                    <a:cubicBezTo>
                      <a:pt x="80259" y="337452"/>
                      <a:pt x="135675" y="347034"/>
                      <a:pt x="213704" y="377838"/>
                    </a:cubicBezTo>
                    <a:cubicBezTo>
                      <a:pt x="236278" y="386258"/>
                      <a:pt x="253995" y="392307"/>
                      <a:pt x="279512" y="401832"/>
                    </a:cubicBezTo>
                    <a:cubicBezTo>
                      <a:pt x="258062" y="416491"/>
                      <a:pt x="238012" y="431483"/>
                      <a:pt x="219086" y="442665"/>
                    </a:cubicBezTo>
                    <a:cubicBezTo>
                      <a:pt x="163512" y="474439"/>
                      <a:pt x="102970" y="496595"/>
                      <a:pt x="40016" y="508197"/>
                    </a:cubicBezTo>
                    <a:cubicBezTo>
                      <a:pt x="36264" y="508988"/>
                      <a:pt x="33300" y="511863"/>
                      <a:pt x="32396" y="515589"/>
                    </a:cubicBezTo>
                    <a:cubicBezTo>
                      <a:pt x="29687" y="526102"/>
                      <a:pt x="31303" y="537261"/>
                      <a:pt x="36882" y="546574"/>
                    </a:cubicBezTo>
                    <a:cubicBezTo>
                      <a:pt x="43778" y="557772"/>
                      <a:pt x="55550" y="565066"/>
                      <a:pt x="68648" y="566252"/>
                    </a:cubicBezTo>
                    <a:cubicBezTo>
                      <a:pt x="60186" y="587717"/>
                      <a:pt x="70728" y="611978"/>
                      <a:pt x="92193" y="620439"/>
                    </a:cubicBezTo>
                    <a:cubicBezTo>
                      <a:pt x="95906" y="621903"/>
                      <a:pt x="99810" y="622827"/>
                      <a:pt x="103785" y="623183"/>
                    </a:cubicBezTo>
                    <a:cubicBezTo>
                      <a:pt x="98632" y="636336"/>
                      <a:pt x="100481" y="651203"/>
                      <a:pt x="108700" y="662693"/>
                    </a:cubicBezTo>
                    <a:cubicBezTo>
                      <a:pt x="115919" y="672269"/>
                      <a:pt x="127090" y="678055"/>
                      <a:pt x="139076" y="678428"/>
                    </a:cubicBezTo>
                    <a:lnTo>
                      <a:pt x="139838" y="678428"/>
                    </a:lnTo>
                    <a:cubicBezTo>
                      <a:pt x="142938" y="678430"/>
                      <a:pt x="145858" y="676968"/>
                      <a:pt x="147715" y="674485"/>
                    </a:cubicBezTo>
                    <a:cubicBezTo>
                      <a:pt x="190844" y="615249"/>
                      <a:pt x="217552" y="537582"/>
                      <a:pt x="293000" y="535420"/>
                    </a:cubicBezTo>
                    <a:cubicBezTo>
                      <a:pt x="320622" y="534629"/>
                      <a:pt x="348245" y="532267"/>
                      <a:pt x="375772" y="532267"/>
                    </a:cubicBezTo>
                    <a:cubicBezTo>
                      <a:pt x="379210" y="532267"/>
                      <a:pt x="382658" y="532267"/>
                      <a:pt x="386097" y="532391"/>
                    </a:cubicBezTo>
                    <a:cubicBezTo>
                      <a:pt x="387859" y="532391"/>
                      <a:pt x="389631" y="532448"/>
                      <a:pt x="391393" y="532448"/>
                    </a:cubicBezTo>
                    <a:cubicBezTo>
                      <a:pt x="471146" y="532448"/>
                      <a:pt x="545536" y="490424"/>
                      <a:pt x="576521" y="418958"/>
                    </a:cubicBezTo>
                    <a:cubicBezTo>
                      <a:pt x="593447" y="379905"/>
                      <a:pt x="583893" y="341805"/>
                      <a:pt x="591523" y="299638"/>
                    </a:cubicBezTo>
                    <a:cubicBezTo>
                      <a:pt x="597333" y="267510"/>
                      <a:pt x="606439" y="258966"/>
                      <a:pt x="635652" y="250489"/>
                    </a:cubicBezTo>
                    <a:cubicBezTo>
                      <a:pt x="644125" y="248330"/>
                      <a:pt x="652921" y="247733"/>
                      <a:pt x="661608" y="248727"/>
                    </a:cubicBezTo>
                    <a:lnTo>
                      <a:pt x="685763" y="256576"/>
                    </a:lnTo>
                    <a:cubicBezTo>
                      <a:pt x="685763" y="256576"/>
                      <a:pt x="691621" y="249651"/>
                      <a:pt x="671294" y="233325"/>
                    </a:cubicBezTo>
                    <a:close/>
                    <a:moveTo>
                      <a:pt x="426159" y="331718"/>
                    </a:moveTo>
                    <a:cubicBezTo>
                      <a:pt x="425686" y="336957"/>
                      <a:pt x="429548" y="341589"/>
                      <a:pt x="434788" y="342062"/>
                    </a:cubicBezTo>
                    <a:cubicBezTo>
                      <a:pt x="434788" y="342062"/>
                      <a:pt x="434789" y="342062"/>
                      <a:pt x="434789" y="342062"/>
                    </a:cubicBezTo>
                    <a:cubicBezTo>
                      <a:pt x="435084" y="342062"/>
                      <a:pt x="435370" y="342062"/>
                      <a:pt x="435655" y="342062"/>
                    </a:cubicBezTo>
                    <a:cubicBezTo>
                      <a:pt x="440602" y="342082"/>
                      <a:pt x="444740" y="338312"/>
                      <a:pt x="445180" y="333385"/>
                    </a:cubicBezTo>
                    <a:lnTo>
                      <a:pt x="446352" y="320422"/>
                    </a:lnTo>
                    <a:lnTo>
                      <a:pt x="456010" y="315754"/>
                    </a:lnTo>
                    <a:cubicBezTo>
                      <a:pt x="456534" y="315507"/>
                      <a:pt x="468907" y="309525"/>
                      <a:pt x="476442" y="305020"/>
                    </a:cubicBezTo>
                    <a:lnTo>
                      <a:pt x="476756" y="304829"/>
                    </a:lnTo>
                    <a:lnTo>
                      <a:pt x="477070" y="304629"/>
                    </a:lnTo>
                    <a:lnTo>
                      <a:pt x="505398" y="286170"/>
                    </a:lnTo>
                    <a:lnTo>
                      <a:pt x="505817" y="285903"/>
                    </a:lnTo>
                    <a:lnTo>
                      <a:pt x="506217" y="285608"/>
                    </a:lnTo>
                    <a:cubicBezTo>
                      <a:pt x="510676" y="282357"/>
                      <a:pt x="514845" y="278723"/>
                      <a:pt x="518675" y="274749"/>
                    </a:cubicBezTo>
                    <a:cubicBezTo>
                      <a:pt x="530965" y="262588"/>
                      <a:pt x="539788" y="247367"/>
                      <a:pt x="544231" y="230658"/>
                    </a:cubicBezTo>
                    <a:lnTo>
                      <a:pt x="544479" y="229706"/>
                    </a:lnTo>
                    <a:lnTo>
                      <a:pt x="544631" y="228753"/>
                    </a:lnTo>
                    <a:cubicBezTo>
                      <a:pt x="548610" y="200637"/>
                      <a:pt x="571913" y="179257"/>
                      <a:pt x="600267" y="177709"/>
                    </a:cubicBezTo>
                    <a:cubicBezTo>
                      <a:pt x="614666" y="177646"/>
                      <a:pt x="628043" y="185141"/>
                      <a:pt x="635509" y="197454"/>
                    </a:cubicBezTo>
                    <a:cubicBezTo>
                      <a:pt x="641889" y="207338"/>
                      <a:pt x="646918" y="218031"/>
                      <a:pt x="650463" y="229248"/>
                    </a:cubicBezTo>
                    <a:cubicBezTo>
                      <a:pt x="643899" y="229469"/>
                      <a:pt x="637378" y="230399"/>
                      <a:pt x="631013" y="232020"/>
                    </a:cubicBezTo>
                    <a:lnTo>
                      <a:pt x="630413" y="232182"/>
                    </a:lnTo>
                    <a:cubicBezTo>
                      <a:pt x="593266" y="242974"/>
                      <a:pt x="579778" y="257900"/>
                      <a:pt x="572854" y="296238"/>
                    </a:cubicBezTo>
                    <a:cubicBezTo>
                      <a:pt x="570148" y="313120"/>
                      <a:pt x="568817" y="330194"/>
                      <a:pt x="568872" y="347292"/>
                    </a:cubicBezTo>
                    <a:cubicBezTo>
                      <a:pt x="569931" y="369103"/>
                      <a:pt x="566602" y="390904"/>
                      <a:pt x="559080" y="411404"/>
                    </a:cubicBezTo>
                    <a:cubicBezTo>
                      <a:pt x="532210" y="473384"/>
                      <a:pt x="466402" y="513427"/>
                      <a:pt x="391440" y="513427"/>
                    </a:cubicBezTo>
                    <a:cubicBezTo>
                      <a:pt x="389831" y="513427"/>
                      <a:pt x="388202" y="513427"/>
                      <a:pt x="386592" y="513370"/>
                    </a:cubicBezTo>
                    <a:cubicBezTo>
                      <a:pt x="383001" y="513293"/>
                      <a:pt x="379410" y="513246"/>
                      <a:pt x="375819" y="513246"/>
                    </a:cubicBezTo>
                    <a:cubicBezTo>
                      <a:pt x="358798" y="513246"/>
                      <a:pt x="341710" y="514122"/>
                      <a:pt x="325185" y="514979"/>
                    </a:cubicBezTo>
                    <a:cubicBezTo>
                      <a:pt x="314440" y="515522"/>
                      <a:pt x="303277" y="516094"/>
                      <a:pt x="292504" y="516408"/>
                    </a:cubicBezTo>
                    <a:cubicBezTo>
                      <a:pt x="223800" y="518408"/>
                      <a:pt x="190844" y="571367"/>
                      <a:pt x="158973" y="622621"/>
                    </a:cubicBezTo>
                    <a:cubicBezTo>
                      <a:pt x="151401" y="634804"/>
                      <a:pt x="143590" y="647386"/>
                      <a:pt x="135504" y="658816"/>
                    </a:cubicBezTo>
                    <a:cubicBezTo>
                      <a:pt x="130930" y="657739"/>
                      <a:pt x="126868" y="655115"/>
                      <a:pt x="124007" y="651387"/>
                    </a:cubicBezTo>
                    <a:cubicBezTo>
                      <a:pt x="119644" y="645166"/>
                      <a:pt x="118692" y="637170"/>
                      <a:pt x="121473" y="630098"/>
                    </a:cubicBezTo>
                    <a:lnTo>
                      <a:pt x="130722" y="606467"/>
                    </a:lnTo>
                    <a:lnTo>
                      <a:pt x="105452" y="604181"/>
                    </a:lnTo>
                    <a:cubicBezTo>
                      <a:pt x="92954" y="603026"/>
                      <a:pt x="83759" y="591957"/>
                      <a:pt x="84915" y="579458"/>
                    </a:cubicBezTo>
                    <a:cubicBezTo>
                      <a:pt x="85113" y="577318"/>
                      <a:pt x="85614" y="575215"/>
                      <a:pt x="86402" y="573215"/>
                    </a:cubicBezTo>
                    <a:lnTo>
                      <a:pt x="95737" y="549546"/>
                    </a:lnTo>
                    <a:lnTo>
                      <a:pt x="70400" y="547250"/>
                    </a:lnTo>
                    <a:cubicBezTo>
                      <a:pt x="63365" y="546619"/>
                      <a:pt x="57026" y="542746"/>
                      <a:pt x="53255" y="536772"/>
                    </a:cubicBezTo>
                    <a:cubicBezTo>
                      <a:pt x="51248" y="533403"/>
                      <a:pt x="50198" y="529550"/>
                      <a:pt x="50217" y="525628"/>
                    </a:cubicBezTo>
                    <a:cubicBezTo>
                      <a:pt x="112980" y="513330"/>
                      <a:pt x="173306" y="490839"/>
                      <a:pt x="228801" y="459048"/>
                    </a:cubicBezTo>
                    <a:cubicBezTo>
                      <a:pt x="242631" y="450876"/>
                      <a:pt x="256576" y="441084"/>
                      <a:pt x="271340" y="430721"/>
                    </a:cubicBezTo>
                    <a:cubicBezTo>
                      <a:pt x="277531" y="426378"/>
                      <a:pt x="283846" y="421939"/>
                      <a:pt x="290285" y="417539"/>
                    </a:cubicBezTo>
                    <a:lnTo>
                      <a:pt x="301153" y="410119"/>
                    </a:lnTo>
                    <a:lnTo>
                      <a:pt x="331319" y="421082"/>
                    </a:lnTo>
                    <a:cubicBezTo>
                      <a:pt x="336295" y="422785"/>
                      <a:pt x="341711" y="420131"/>
                      <a:pt x="343414" y="415154"/>
                    </a:cubicBezTo>
                    <a:cubicBezTo>
                      <a:pt x="345072" y="410313"/>
                      <a:pt x="342607" y="405027"/>
                      <a:pt x="337834" y="403184"/>
                    </a:cubicBezTo>
                    <a:lnTo>
                      <a:pt x="286199" y="383963"/>
                    </a:lnTo>
                    <a:cubicBezTo>
                      <a:pt x="272864" y="378991"/>
                      <a:pt x="261672" y="374962"/>
                      <a:pt x="250804" y="371057"/>
                    </a:cubicBezTo>
                    <a:cubicBezTo>
                      <a:pt x="240850" y="367475"/>
                      <a:pt x="231173" y="363989"/>
                      <a:pt x="220724" y="360103"/>
                    </a:cubicBezTo>
                    <a:cubicBezTo>
                      <a:pt x="210418" y="356036"/>
                      <a:pt x="200502" y="352330"/>
                      <a:pt x="190939" y="348759"/>
                    </a:cubicBezTo>
                    <a:cubicBezTo>
                      <a:pt x="128312" y="325375"/>
                      <a:pt x="86936" y="309925"/>
                      <a:pt x="46083" y="235316"/>
                    </a:cubicBezTo>
                    <a:cubicBezTo>
                      <a:pt x="24728" y="196463"/>
                      <a:pt x="15441" y="120511"/>
                      <a:pt x="20242" y="25966"/>
                    </a:cubicBezTo>
                    <a:cubicBezTo>
                      <a:pt x="20242" y="25851"/>
                      <a:pt x="20318" y="25823"/>
                      <a:pt x="20404" y="25909"/>
                    </a:cubicBezTo>
                    <a:cubicBezTo>
                      <a:pt x="57418" y="63494"/>
                      <a:pt x="106129" y="87164"/>
                      <a:pt x="133199" y="100289"/>
                    </a:cubicBezTo>
                    <a:cubicBezTo>
                      <a:pt x="175635" y="122407"/>
                      <a:pt x="221388" y="137473"/>
                      <a:pt x="268663" y="144895"/>
                    </a:cubicBezTo>
                    <a:cubicBezTo>
                      <a:pt x="285408" y="148114"/>
                      <a:pt x="304391" y="151772"/>
                      <a:pt x="328995" y="157449"/>
                    </a:cubicBezTo>
                    <a:cubicBezTo>
                      <a:pt x="395184" y="172689"/>
                      <a:pt x="426873" y="210894"/>
                      <a:pt x="428731" y="277588"/>
                    </a:cubicBezTo>
                    <a:cubicBezTo>
                      <a:pt x="428855" y="281969"/>
                      <a:pt x="428731" y="294028"/>
                      <a:pt x="428636" y="298305"/>
                    </a:cubicBezTo>
                    <a:close/>
                  </a:path>
                </a:pathLst>
              </a:custGeom>
              <a:solidFill>
                <a:schemeClr val="accent5"/>
              </a:solidFill>
              <a:ln w="9525" cap="flat">
                <a:noFill/>
                <a:prstDash val="solid"/>
                <a:miter/>
              </a:ln>
            </p:spPr>
            <p:txBody>
              <a:bodyPr rtlCol="0" anchor="ctr"/>
              <a:lstStyle/>
              <a:p>
                <a:endParaRPr lang="es-SV"/>
              </a:p>
            </p:txBody>
          </p:sp>
          <p:sp>
            <p:nvSpPr>
              <p:cNvPr id="20" name="Forma libre: forma 19">
                <a:extLst>
                  <a:ext uri="{FF2B5EF4-FFF2-40B4-BE49-F238E27FC236}">
                    <a16:creationId xmlns:a16="http://schemas.microsoft.com/office/drawing/2014/main" id="{13F030F8-4380-130D-7994-F9EF51B83F4A}"/>
                  </a:ext>
                </a:extLst>
              </p:cNvPr>
              <p:cNvSpPr/>
              <p:nvPr/>
            </p:nvSpPr>
            <p:spPr>
              <a:xfrm>
                <a:off x="2495940" y="5161632"/>
                <a:ext cx="25850" cy="67541"/>
              </a:xfrm>
              <a:custGeom>
                <a:avLst/>
                <a:gdLst>
                  <a:gd name="connsiteX0" fmla="*/ 0 w 25850"/>
                  <a:gd name="connsiteY0" fmla="*/ 63465 h 67541"/>
                  <a:gd name="connsiteX1" fmla="*/ 18612 w 25850"/>
                  <a:gd name="connsiteY1" fmla="*/ 67542 h 67541"/>
                  <a:gd name="connsiteX2" fmla="*/ 25851 w 25850"/>
                  <a:gd name="connsiteY2" fmla="*/ 191 h 67541"/>
                  <a:gd name="connsiteX3" fmla="*/ 6801 w 25850"/>
                  <a:gd name="connsiteY3" fmla="*/ 0 h 67541"/>
                  <a:gd name="connsiteX4" fmla="*/ 0 w 25850"/>
                  <a:gd name="connsiteY4" fmla="*/ 63465 h 67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50" h="67541">
                    <a:moveTo>
                      <a:pt x="0" y="63465"/>
                    </a:moveTo>
                    <a:lnTo>
                      <a:pt x="18612" y="67542"/>
                    </a:lnTo>
                    <a:cubicBezTo>
                      <a:pt x="23310" y="45396"/>
                      <a:pt x="25735" y="22829"/>
                      <a:pt x="25851" y="191"/>
                    </a:cubicBezTo>
                    <a:lnTo>
                      <a:pt x="6801" y="0"/>
                    </a:lnTo>
                    <a:cubicBezTo>
                      <a:pt x="6707" y="21332"/>
                      <a:pt x="4428" y="42598"/>
                      <a:pt x="0" y="63465"/>
                    </a:cubicBezTo>
                    <a:close/>
                  </a:path>
                </a:pathLst>
              </a:custGeom>
              <a:solidFill>
                <a:schemeClr val="accent5"/>
              </a:solidFill>
              <a:ln w="9525" cap="flat">
                <a:noFill/>
                <a:prstDash val="solid"/>
                <a:miter/>
              </a:ln>
            </p:spPr>
            <p:txBody>
              <a:bodyPr rtlCol="0" anchor="ctr"/>
              <a:lstStyle/>
              <a:p>
                <a:endParaRPr lang="es-SV"/>
              </a:p>
            </p:txBody>
          </p:sp>
          <p:sp>
            <p:nvSpPr>
              <p:cNvPr id="21" name="Forma libre: forma 20">
                <a:extLst>
                  <a:ext uri="{FF2B5EF4-FFF2-40B4-BE49-F238E27FC236}">
                    <a16:creationId xmlns:a16="http://schemas.microsoft.com/office/drawing/2014/main" id="{DDB73481-5E96-712B-938B-C8200B795C3D}"/>
                  </a:ext>
                </a:extLst>
              </p:cNvPr>
              <p:cNvSpPr/>
              <p:nvPr/>
            </p:nvSpPr>
            <p:spPr>
              <a:xfrm>
                <a:off x="2435847" y="5274332"/>
                <a:ext cx="60312" cy="69122"/>
              </a:xfrm>
              <a:custGeom>
                <a:avLst/>
                <a:gdLst>
                  <a:gd name="connsiteX0" fmla="*/ 0 w 60312"/>
                  <a:gd name="connsiteY0" fmla="*/ 52445 h 69122"/>
                  <a:gd name="connsiteX1" fmla="*/ 4610 w 60312"/>
                  <a:gd name="connsiteY1" fmla="*/ 60770 h 69122"/>
                  <a:gd name="connsiteX2" fmla="*/ 9192 w 60312"/>
                  <a:gd name="connsiteY2" fmla="*/ 69123 h 69122"/>
                  <a:gd name="connsiteX3" fmla="*/ 60312 w 60312"/>
                  <a:gd name="connsiteY3" fmla="*/ 8430 h 69122"/>
                  <a:gd name="connsiteX4" fmla="*/ 43224 w 60312"/>
                  <a:gd name="connsiteY4" fmla="*/ 0 h 69122"/>
                  <a:gd name="connsiteX5" fmla="*/ 0 w 60312"/>
                  <a:gd name="connsiteY5" fmla="*/ 52445 h 6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12" h="69122">
                    <a:moveTo>
                      <a:pt x="0" y="52445"/>
                    </a:moveTo>
                    <a:lnTo>
                      <a:pt x="4610" y="60770"/>
                    </a:lnTo>
                    <a:lnTo>
                      <a:pt x="9192" y="69123"/>
                    </a:lnTo>
                    <a:cubicBezTo>
                      <a:pt x="10373" y="68475"/>
                      <a:pt x="38462" y="52730"/>
                      <a:pt x="60312" y="8430"/>
                    </a:cubicBezTo>
                    <a:lnTo>
                      <a:pt x="43224" y="0"/>
                    </a:lnTo>
                    <a:cubicBezTo>
                      <a:pt x="33915" y="21125"/>
                      <a:pt x="18959" y="39273"/>
                      <a:pt x="0" y="52445"/>
                    </a:cubicBezTo>
                    <a:close/>
                  </a:path>
                </a:pathLst>
              </a:custGeom>
              <a:solidFill>
                <a:schemeClr val="accent5"/>
              </a:solidFill>
              <a:ln w="9525" cap="flat">
                <a:noFill/>
                <a:prstDash val="solid"/>
                <a:miter/>
              </a:ln>
            </p:spPr>
            <p:txBody>
              <a:bodyPr rtlCol="0" anchor="ctr"/>
              <a:lstStyle/>
              <a:p>
                <a:endParaRPr lang="es-SV"/>
              </a:p>
            </p:txBody>
          </p:sp>
          <p:sp>
            <p:nvSpPr>
              <p:cNvPr id="22" name="Forma libre: forma 21">
                <a:extLst>
                  <a:ext uri="{FF2B5EF4-FFF2-40B4-BE49-F238E27FC236}">
                    <a16:creationId xmlns:a16="http://schemas.microsoft.com/office/drawing/2014/main" id="{EC189F89-96A3-3A74-0A25-392C3475A279}"/>
                  </a:ext>
                </a:extLst>
              </p:cNvPr>
              <p:cNvSpPr/>
              <p:nvPr/>
            </p:nvSpPr>
            <p:spPr>
              <a:xfrm>
                <a:off x="2532204" y="5138572"/>
                <a:ext cx="44559" cy="45306"/>
              </a:xfrm>
              <a:custGeom>
                <a:avLst/>
                <a:gdLst>
                  <a:gd name="connsiteX0" fmla="*/ 34678 w 44559"/>
                  <a:gd name="connsiteY0" fmla="*/ 34747 h 45306"/>
                  <a:gd name="connsiteX1" fmla="*/ 43251 w 44559"/>
                  <a:gd name="connsiteY1" fmla="*/ 1076 h 45306"/>
                  <a:gd name="connsiteX2" fmla="*/ 1067 w 44559"/>
                  <a:gd name="connsiteY2" fmla="*/ 26176 h 45306"/>
                  <a:gd name="connsiteX3" fmla="*/ 1341 w 44559"/>
                  <a:gd name="connsiteY3" fmla="*/ 44272 h 45306"/>
                  <a:gd name="connsiteX4" fmla="*/ 34678 w 44559"/>
                  <a:gd name="connsiteY4" fmla="*/ 34747 h 45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59" h="45306">
                    <a:moveTo>
                      <a:pt x="34678" y="34747"/>
                    </a:moveTo>
                    <a:cubicBezTo>
                      <a:pt x="43359" y="25868"/>
                      <a:pt x="46629" y="13025"/>
                      <a:pt x="43251" y="1076"/>
                    </a:cubicBezTo>
                    <a:cubicBezTo>
                      <a:pt x="24671" y="-3642"/>
                      <a:pt x="5785" y="7596"/>
                      <a:pt x="1067" y="26176"/>
                    </a:cubicBezTo>
                    <a:cubicBezTo>
                      <a:pt x="-443" y="32125"/>
                      <a:pt x="-349" y="38370"/>
                      <a:pt x="1341" y="44272"/>
                    </a:cubicBezTo>
                    <a:cubicBezTo>
                      <a:pt x="13357" y="47272"/>
                      <a:pt x="26061" y="43642"/>
                      <a:pt x="34678" y="34747"/>
                    </a:cubicBezTo>
                    <a:close/>
                  </a:path>
                </a:pathLst>
              </a:custGeom>
              <a:solidFill>
                <a:schemeClr val="accent5"/>
              </a:solidFill>
              <a:ln w="9525" cap="flat">
                <a:noFill/>
                <a:prstDash val="solid"/>
                <a:miter/>
              </a:ln>
            </p:spPr>
            <p:txBody>
              <a:bodyPr rtlCol="0" anchor="ctr"/>
              <a:lstStyle/>
              <a:p>
                <a:endParaRPr lang="es-SV"/>
              </a:p>
            </p:txBody>
          </p:sp>
          <p:sp>
            <p:nvSpPr>
              <p:cNvPr id="23" name="Forma libre: forma 22">
                <a:extLst>
                  <a:ext uri="{FF2B5EF4-FFF2-40B4-BE49-F238E27FC236}">
                    <a16:creationId xmlns:a16="http://schemas.microsoft.com/office/drawing/2014/main" id="{F332062E-F9DA-3C64-FC85-CE0E760D2EA7}"/>
                  </a:ext>
                </a:extLst>
              </p:cNvPr>
              <p:cNvSpPr/>
              <p:nvPr/>
            </p:nvSpPr>
            <p:spPr>
              <a:xfrm>
                <a:off x="2522351" y="5200541"/>
                <a:ext cx="49860" cy="40911"/>
              </a:xfrm>
              <a:custGeom>
                <a:avLst/>
                <a:gdLst>
                  <a:gd name="connsiteX0" fmla="*/ 15081 w 49860"/>
                  <a:gd name="connsiteY0" fmla="*/ 6106 h 40911"/>
                  <a:gd name="connsiteX1" fmla="*/ 126 w 49860"/>
                  <a:gd name="connsiteY1" fmla="*/ 37539 h 40911"/>
                  <a:gd name="connsiteX2" fmla="*/ 46495 w 49860"/>
                  <a:gd name="connsiteY2" fmla="*/ 21028 h 40911"/>
                  <a:gd name="connsiteX3" fmla="*/ 49761 w 49860"/>
                  <a:gd name="connsiteY3" fmla="*/ 3477 h 40911"/>
                  <a:gd name="connsiteX4" fmla="*/ 15081 w 49860"/>
                  <a:gd name="connsiteY4" fmla="*/ 6106 h 4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60" h="40911">
                    <a:moveTo>
                      <a:pt x="15081" y="6106"/>
                    </a:moveTo>
                    <a:cubicBezTo>
                      <a:pt x="4780" y="13110"/>
                      <a:pt x="-938" y="25129"/>
                      <a:pt x="126" y="37539"/>
                    </a:cubicBezTo>
                    <a:cubicBezTo>
                      <a:pt x="17490" y="45784"/>
                      <a:pt x="38250" y="38392"/>
                      <a:pt x="46495" y="21028"/>
                    </a:cubicBezTo>
                    <a:cubicBezTo>
                      <a:pt x="49091" y="15562"/>
                      <a:pt x="50217" y="9512"/>
                      <a:pt x="49761" y="3477"/>
                    </a:cubicBezTo>
                    <a:cubicBezTo>
                      <a:pt x="38573" y="-1968"/>
                      <a:pt x="25320" y="-963"/>
                      <a:pt x="15081" y="6106"/>
                    </a:cubicBezTo>
                    <a:close/>
                  </a:path>
                </a:pathLst>
              </a:custGeom>
              <a:solidFill>
                <a:schemeClr val="accent5"/>
              </a:solidFill>
              <a:ln w="9525" cap="flat">
                <a:noFill/>
                <a:prstDash val="solid"/>
                <a:miter/>
              </a:ln>
            </p:spPr>
            <p:txBody>
              <a:bodyPr rtlCol="0" anchor="ctr"/>
              <a:lstStyle/>
              <a:p>
                <a:endParaRPr lang="es-SV"/>
              </a:p>
            </p:txBody>
          </p:sp>
          <p:sp>
            <p:nvSpPr>
              <p:cNvPr id="24" name="Forma libre: forma 23">
                <a:extLst>
                  <a:ext uri="{FF2B5EF4-FFF2-40B4-BE49-F238E27FC236}">
                    <a16:creationId xmlns:a16="http://schemas.microsoft.com/office/drawing/2014/main" id="{892505D5-D406-625A-2296-926D22006F22}"/>
                  </a:ext>
                </a:extLst>
              </p:cNvPr>
              <p:cNvSpPr/>
              <p:nvPr/>
            </p:nvSpPr>
            <p:spPr>
              <a:xfrm>
                <a:off x="2448073" y="5130746"/>
                <a:ext cx="42069" cy="48265"/>
              </a:xfrm>
              <a:custGeom>
                <a:avLst/>
                <a:gdLst>
                  <a:gd name="connsiteX0" fmla="*/ 21664 w 42069"/>
                  <a:gd name="connsiteY0" fmla="*/ 45688 h 48265"/>
                  <a:gd name="connsiteX1" fmla="*/ 39428 w 42069"/>
                  <a:gd name="connsiteY1" fmla="*/ 47955 h 48265"/>
                  <a:gd name="connsiteX2" fmla="*/ 20616 w 42069"/>
                  <a:gd name="connsiteY2" fmla="*/ 2631 h 48265"/>
                  <a:gd name="connsiteX3" fmla="*/ 2586 w 42069"/>
                  <a:gd name="connsiteY3" fmla="*/ 330 h 48265"/>
                  <a:gd name="connsiteX4" fmla="*/ 21664 w 42069"/>
                  <a:gd name="connsiteY4" fmla="*/ 45688 h 48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69" h="48265">
                    <a:moveTo>
                      <a:pt x="21664" y="45688"/>
                    </a:moveTo>
                    <a:cubicBezTo>
                      <a:pt x="27286" y="47984"/>
                      <a:pt x="33410" y="48766"/>
                      <a:pt x="39428" y="47955"/>
                    </a:cubicBezTo>
                    <a:cubicBezTo>
                      <a:pt x="46749" y="30244"/>
                      <a:pt x="38326" y="9952"/>
                      <a:pt x="20616" y="2631"/>
                    </a:cubicBezTo>
                    <a:cubicBezTo>
                      <a:pt x="14917" y="276"/>
                      <a:pt x="8693" y="-518"/>
                      <a:pt x="2586" y="330"/>
                    </a:cubicBezTo>
                    <a:cubicBezTo>
                      <a:pt x="-4671" y="18124"/>
                      <a:pt x="3871" y="38431"/>
                      <a:pt x="21664" y="45688"/>
                    </a:cubicBezTo>
                    <a:close/>
                  </a:path>
                </a:pathLst>
              </a:custGeom>
              <a:solidFill>
                <a:schemeClr val="accent5"/>
              </a:solidFill>
              <a:ln w="9525" cap="flat">
                <a:noFill/>
                <a:prstDash val="solid"/>
                <a:miter/>
              </a:ln>
            </p:spPr>
            <p:txBody>
              <a:bodyPr rtlCol="0" anchor="ctr"/>
              <a:lstStyle/>
              <a:p>
                <a:endParaRPr lang="es-SV"/>
              </a:p>
            </p:txBody>
          </p:sp>
          <p:sp>
            <p:nvSpPr>
              <p:cNvPr id="25" name="Forma libre: forma 24">
                <a:extLst>
                  <a:ext uri="{FF2B5EF4-FFF2-40B4-BE49-F238E27FC236}">
                    <a16:creationId xmlns:a16="http://schemas.microsoft.com/office/drawing/2014/main" id="{C5D65888-30B3-2EC8-1677-CBF6B1D54EED}"/>
                  </a:ext>
                </a:extLst>
              </p:cNvPr>
              <p:cNvSpPr/>
              <p:nvPr/>
            </p:nvSpPr>
            <p:spPr>
              <a:xfrm>
                <a:off x="2496507" y="5086851"/>
                <a:ext cx="34814" cy="60140"/>
              </a:xfrm>
              <a:custGeom>
                <a:avLst/>
                <a:gdLst>
                  <a:gd name="connsiteX0" fmla="*/ 16074 w 34814"/>
                  <a:gd name="connsiteY0" fmla="*/ 60141 h 60140"/>
                  <a:gd name="connsiteX1" fmla="*/ 30876 w 34814"/>
                  <a:gd name="connsiteY1" fmla="*/ 13198 h 60140"/>
                  <a:gd name="connsiteX2" fmla="*/ 18836 w 34814"/>
                  <a:gd name="connsiteY2" fmla="*/ 0 h 60140"/>
                  <a:gd name="connsiteX3" fmla="*/ 3853 w 34814"/>
                  <a:gd name="connsiteY3" fmla="*/ 46744 h 60140"/>
                  <a:gd name="connsiteX4" fmla="*/ 16074 w 34814"/>
                  <a:gd name="connsiteY4" fmla="*/ 60141 h 6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14" h="60140">
                    <a:moveTo>
                      <a:pt x="16074" y="60141"/>
                    </a:moveTo>
                    <a:cubicBezTo>
                      <a:pt x="33124" y="51265"/>
                      <a:pt x="39751" y="30249"/>
                      <a:pt x="30876" y="13198"/>
                    </a:cubicBezTo>
                    <a:cubicBezTo>
                      <a:pt x="28079" y="7827"/>
                      <a:pt x="23929" y="3277"/>
                      <a:pt x="18836" y="0"/>
                    </a:cubicBezTo>
                    <a:cubicBezTo>
                      <a:pt x="1791" y="8771"/>
                      <a:pt x="-4917" y="29698"/>
                      <a:pt x="3853" y="46744"/>
                    </a:cubicBezTo>
                    <a:cubicBezTo>
                      <a:pt x="6668" y="52213"/>
                      <a:pt x="10885" y="56837"/>
                      <a:pt x="16074" y="60141"/>
                    </a:cubicBezTo>
                    <a:close/>
                  </a:path>
                </a:pathLst>
              </a:custGeom>
              <a:solidFill>
                <a:schemeClr val="accent5"/>
              </a:solidFill>
              <a:ln w="9525" cap="flat">
                <a:noFill/>
                <a:prstDash val="solid"/>
                <a:miter/>
              </a:ln>
            </p:spPr>
            <p:txBody>
              <a:bodyPr rtlCol="0" anchor="ctr"/>
              <a:lstStyle/>
              <a:p>
                <a:endParaRPr lang="es-SV"/>
              </a:p>
            </p:txBody>
          </p:sp>
          <p:sp>
            <p:nvSpPr>
              <p:cNvPr id="26" name="Forma libre: forma 25">
                <a:extLst>
                  <a:ext uri="{FF2B5EF4-FFF2-40B4-BE49-F238E27FC236}">
                    <a16:creationId xmlns:a16="http://schemas.microsoft.com/office/drawing/2014/main" id="{14BD47C6-D42F-D9D1-4015-27A50CE9F041}"/>
                  </a:ext>
                </a:extLst>
              </p:cNvPr>
              <p:cNvSpPr/>
              <p:nvPr/>
            </p:nvSpPr>
            <p:spPr>
              <a:xfrm>
                <a:off x="2135835" y="4946383"/>
                <a:ext cx="175476" cy="309508"/>
              </a:xfrm>
              <a:custGeom>
                <a:avLst/>
                <a:gdLst>
                  <a:gd name="connsiteX0" fmla="*/ 7861 w 175476"/>
                  <a:gd name="connsiteY0" fmla="*/ 184531 h 309508"/>
                  <a:gd name="connsiteX1" fmla="*/ 18888 w 175476"/>
                  <a:gd name="connsiteY1" fmla="*/ 176795 h 309508"/>
                  <a:gd name="connsiteX2" fmla="*/ 18891 w 175476"/>
                  <a:gd name="connsiteY2" fmla="*/ 176778 h 309508"/>
                  <a:gd name="connsiteX3" fmla="*/ 132582 w 175476"/>
                  <a:gd name="connsiteY3" fmla="*/ 19615 h 309508"/>
                  <a:gd name="connsiteX4" fmla="*/ 132734 w 175476"/>
                  <a:gd name="connsiteY4" fmla="*/ 19701 h 309508"/>
                  <a:gd name="connsiteX5" fmla="*/ 127371 w 175476"/>
                  <a:gd name="connsiteY5" fmla="*/ 53991 h 309508"/>
                  <a:gd name="connsiteX6" fmla="*/ 142707 w 175476"/>
                  <a:gd name="connsiteY6" fmla="*/ 252444 h 309508"/>
                  <a:gd name="connsiteX7" fmla="*/ 145564 w 175476"/>
                  <a:gd name="connsiteY7" fmla="*/ 262446 h 309508"/>
                  <a:gd name="connsiteX8" fmla="*/ 156747 w 175476"/>
                  <a:gd name="connsiteY8" fmla="*/ 302451 h 309508"/>
                  <a:gd name="connsiteX9" fmla="*/ 165938 w 175476"/>
                  <a:gd name="connsiteY9" fmla="*/ 309509 h 309508"/>
                  <a:gd name="connsiteX10" fmla="*/ 168415 w 175476"/>
                  <a:gd name="connsiteY10" fmla="*/ 309185 h 309508"/>
                  <a:gd name="connsiteX11" fmla="*/ 175150 w 175476"/>
                  <a:gd name="connsiteY11" fmla="*/ 297519 h 309508"/>
                  <a:gd name="connsiteX12" fmla="*/ 175149 w 175476"/>
                  <a:gd name="connsiteY12" fmla="*/ 297517 h 309508"/>
                  <a:gd name="connsiteX13" fmla="*/ 163871 w 175476"/>
                  <a:gd name="connsiteY13" fmla="*/ 257188 h 309508"/>
                  <a:gd name="connsiteX14" fmla="*/ 161014 w 175476"/>
                  <a:gd name="connsiteY14" fmla="*/ 247253 h 309508"/>
                  <a:gd name="connsiteX15" fmla="*/ 146221 w 175476"/>
                  <a:gd name="connsiteY15" fmla="*/ 56687 h 309508"/>
                  <a:gd name="connsiteX16" fmla="*/ 151374 w 175476"/>
                  <a:gd name="connsiteY16" fmla="*/ 23616 h 309508"/>
                  <a:gd name="connsiteX17" fmla="*/ 146307 w 175476"/>
                  <a:gd name="connsiteY17" fmla="*/ 5890 h 309508"/>
                  <a:gd name="connsiteX18" fmla="*/ 120294 w 175476"/>
                  <a:gd name="connsiteY18" fmla="*/ 4204 h 309508"/>
                  <a:gd name="connsiteX19" fmla="*/ 146 w 175476"/>
                  <a:gd name="connsiteY19" fmla="*/ 173501 h 309508"/>
                  <a:gd name="connsiteX20" fmla="*/ 7861 w 175476"/>
                  <a:gd name="connsiteY20" fmla="*/ 184531 h 30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5476" h="309508">
                    <a:moveTo>
                      <a:pt x="7861" y="184531"/>
                    </a:moveTo>
                    <a:cubicBezTo>
                      <a:pt x="13043" y="185440"/>
                      <a:pt x="17980" y="181976"/>
                      <a:pt x="18888" y="176795"/>
                    </a:cubicBezTo>
                    <a:cubicBezTo>
                      <a:pt x="18889" y="176789"/>
                      <a:pt x="18890" y="176783"/>
                      <a:pt x="18891" y="176778"/>
                    </a:cubicBezTo>
                    <a:cubicBezTo>
                      <a:pt x="30978" y="107436"/>
                      <a:pt x="80346" y="60087"/>
                      <a:pt x="132582" y="19615"/>
                    </a:cubicBezTo>
                    <a:cubicBezTo>
                      <a:pt x="132686" y="19529"/>
                      <a:pt x="132763" y="19568"/>
                      <a:pt x="132734" y="19701"/>
                    </a:cubicBezTo>
                    <a:cubicBezTo>
                      <a:pt x="130734" y="30931"/>
                      <a:pt x="128743" y="44466"/>
                      <a:pt x="127371" y="53991"/>
                    </a:cubicBezTo>
                    <a:cubicBezTo>
                      <a:pt x="118383" y="120482"/>
                      <a:pt x="123609" y="188124"/>
                      <a:pt x="142707" y="252444"/>
                    </a:cubicBezTo>
                    <a:lnTo>
                      <a:pt x="145564" y="262446"/>
                    </a:lnTo>
                    <a:cubicBezTo>
                      <a:pt x="148479" y="272599"/>
                      <a:pt x="152651" y="287134"/>
                      <a:pt x="156747" y="302451"/>
                    </a:cubicBezTo>
                    <a:cubicBezTo>
                      <a:pt x="157862" y="306611"/>
                      <a:pt x="161631" y="309505"/>
                      <a:pt x="165938" y="309509"/>
                    </a:cubicBezTo>
                    <a:cubicBezTo>
                      <a:pt x="166774" y="309509"/>
                      <a:pt x="167607" y="309399"/>
                      <a:pt x="168415" y="309185"/>
                    </a:cubicBezTo>
                    <a:cubicBezTo>
                      <a:pt x="173496" y="307823"/>
                      <a:pt x="176511" y="302600"/>
                      <a:pt x="175150" y="297519"/>
                    </a:cubicBezTo>
                    <a:cubicBezTo>
                      <a:pt x="175149" y="297519"/>
                      <a:pt x="175149" y="297518"/>
                      <a:pt x="175149" y="297517"/>
                    </a:cubicBezTo>
                    <a:cubicBezTo>
                      <a:pt x="171015" y="282086"/>
                      <a:pt x="166814" y="267427"/>
                      <a:pt x="163871" y="257188"/>
                    </a:cubicBezTo>
                    <a:lnTo>
                      <a:pt x="161014" y="247253"/>
                    </a:lnTo>
                    <a:cubicBezTo>
                      <a:pt x="142647" y="185495"/>
                      <a:pt x="137605" y="120539"/>
                      <a:pt x="146221" y="56687"/>
                    </a:cubicBezTo>
                    <a:cubicBezTo>
                      <a:pt x="147526" y="47533"/>
                      <a:pt x="149441" y="34503"/>
                      <a:pt x="151374" y="23616"/>
                    </a:cubicBezTo>
                    <a:cubicBezTo>
                      <a:pt x="152654" y="17235"/>
                      <a:pt x="150765" y="10630"/>
                      <a:pt x="146307" y="5890"/>
                    </a:cubicBezTo>
                    <a:cubicBezTo>
                      <a:pt x="139353" y="-1263"/>
                      <a:pt x="128113" y="-1992"/>
                      <a:pt x="120294" y="4204"/>
                    </a:cubicBezTo>
                    <a:cubicBezTo>
                      <a:pt x="65687" y="47371"/>
                      <a:pt x="13319" y="97787"/>
                      <a:pt x="146" y="173501"/>
                    </a:cubicBezTo>
                    <a:cubicBezTo>
                      <a:pt x="-766" y="178677"/>
                      <a:pt x="2687" y="183612"/>
                      <a:pt x="7861" y="184531"/>
                    </a:cubicBezTo>
                    <a:close/>
                  </a:path>
                </a:pathLst>
              </a:custGeom>
              <a:solidFill>
                <a:schemeClr val="accent5"/>
              </a:solidFill>
              <a:ln w="9525" cap="flat">
                <a:noFill/>
                <a:prstDash val="solid"/>
                <a:miter/>
              </a:ln>
            </p:spPr>
            <p:txBody>
              <a:bodyPr rtlCol="0" anchor="ctr"/>
              <a:lstStyle/>
              <a:p>
                <a:endParaRPr lang="es-SV"/>
              </a:p>
            </p:txBody>
          </p:sp>
        </p:grpSp>
        <p:sp>
          <p:nvSpPr>
            <p:cNvPr id="11" name="Rectángulo 10">
              <a:extLst>
                <a:ext uri="{FF2B5EF4-FFF2-40B4-BE49-F238E27FC236}">
                  <a16:creationId xmlns:a16="http://schemas.microsoft.com/office/drawing/2014/main" id="{FE9A4BB2-E93B-5ED2-45BD-0425126C5DAE}"/>
                </a:ext>
              </a:extLst>
            </p:cNvPr>
            <p:cNvSpPr/>
            <p:nvPr/>
          </p:nvSpPr>
          <p:spPr>
            <a:xfrm>
              <a:off x="3657600" y="1952624"/>
              <a:ext cx="5664200" cy="657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SV" sz="4400" dirty="0">
                  <a:solidFill>
                    <a:sysClr val="windowText" lastClr="000000"/>
                  </a:solidFill>
                </a:rPr>
                <a:t>Medios de vida</a:t>
              </a:r>
            </a:p>
          </p:txBody>
        </p:sp>
        <p:sp>
          <p:nvSpPr>
            <p:cNvPr id="12" name="Rectángulo 11">
              <a:extLst>
                <a:ext uri="{FF2B5EF4-FFF2-40B4-BE49-F238E27FC236}">
                  <a16:creationId xmlns:a16="http://schemas.microsoft.com/office/drawing/2014/main" id="{22951787-A3EB-43B6-EF7C-E7117BDA8913}"/>
                </a:ext>
              </a:extLst>
            </p:cNvPr>
            <p:cNvSpPr/>
            <p:nvPr/>
          </p:nvSpPr>
          <p:spPr>
            <a:xfrm>
              <a:off x="3657600" y="3387725"/>
              <a:ext cx="5664200" cy="657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SV" sz="4400" dirty="0">
                  <a:solidFill>
                    <a:sysClr val="windowText" lastClr="000000"/>
                  </a:solidFill>
                </a:rPr>
                <a:t>Respuesta humanitaria</a:t>
              </a:r>
            </a:p>
          </p:txBody>
        </p:sp>
        <p:sp>
          <p:nvSpPr>
            <p:cNvPr id="13" name="Rectángulo 12">
              <a:extLst>
                <a:ext uri="{FF2B5EF4-FFF2-40B4-BE49-F238E27FC236}">
                  <a16:creationId xmlns:a16="http://schemas.microsoft.com/office/drawing/2014/main" id="{7ADD6C7E-52FD-B53C-F884-BF5870DF2C6F}"/>
                </a:ext>
              </a:extLst>
            </p:cNvPr>
            <p:cNvSpPr/>
            <p:nvPr/>
          </p:nvSpPr>
          <p:spPr>
            <a:xfrm>
              <a:off x="3657600" y="4983162"/>
              <a:ext cx="7620794" cy="6572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SV" sz="4400" dirty="0">
                  <a:solidFill>
                    <a:sysClr val="windowText" lastClr="000000"/>
                  </a:solidFill>
                </a:rPr>
                <a:t>Construcción de paz y justicia</a:t>
              </a:r>
            </a:p>
          </p:txBody>
        </p:sp>
        <p:grpSp>
          <p:nvGrpSpPr>
            <p:cNvPr id="27" name="Gráfico 14" descr="The lulav contorno">
              <a:extLst>
                <a:ext uri="{FF2B5EF4-FFF2-40B4-BE49-F238E27FC236}">
                  <a16:creationId xmlns:a16="http://schemas.microsoft.com/office/drawing/2014/main" id="{02CC77EF-9007-6768-D35C-A8E60A2C8A82}"/>
                </a:ext>
              </a:extLst>
            </p:cNvPr>
            <p:cNvGrpSpPr/>
            <p:nvPr/>
          </p:nvGrpSpPr>
          <p:grpSpPr>
            <a:xfrm>
              <a:off x="1809758" y="1941512"/>
              <a:ext cx="855828" cy="860519"/>
              <a:chOff x="1809758" y="1941512"/>
              <a:chExt cx="855828" cy="860519"/>
            </a:xfrm>
            <a:solidFill>
              <a:schemeClr val="accent6">
                <a:lumMod val="50000"/>
              </a:schemeClr>
            </a:solidFill>
          </p:grpSpPr>
          <p:sp>
            <p:nvSpPr>
              <p:cNvPr id="28" name="Forma libre: forma 27">
                <a:extLst>
                  <a:ext uri="{FF2B5EF4-FFF2-40B4-BE49-F238E27FC236}">
                    <a16:creationId xmlns:a16="http://schemas.microsoft.com/office/drawing/2014/main" id="{A16523EE-25F1-D54C-B16A-35AB480A2B90}"/>
                  </a:ext>
                </a:extLst>
              </p:cNvPr>
              <p:cNvSpPr/>
              <p:nvPr/>
            </p:nvSpPr>
            <p:spPr>
              <a:xfrm>
                <a:off x="2312928" y="2217546"/>
                <a:ext cx="332691" cy="204069"/>
              </a:xfrm>
              <a:custGeom>
                <a:avLst/>
                <a:gdLst>
                  <a:gd name="connsiteX0" fmla="*/ 325022 w 332691"/>
                  <a:gd name="connsiteY0" fmla="*/ 1590 h 204069"/>
                  <a:gd name="connsiteX1" fmla="*/ 263845 w 332691"/>
                  <a:gd name="connsiteY1" fmla="*/ 3179 h 204069"/>
                  <a:gd name="connsiteX2" fmla="*/ 226498 w 332691"/>
                  <a:gd name="connsiteY2" fmla="*/ 29648 h 204069"/>
                  <a:gd name="connsiteX3" fmla="*/ 282411 w 332691"/>
                  <a:gd name="connsiteY3" fmla="*/ 20436 h 204069"/>
                  <a:gd name="connsiteX4" fmla="*/ 117204 w 332691"/>
                  <a:gd name="connsiteY4" fmla="*/ 110889 h 204069"/>
                  <a:gd name="connsiteX5" fmla="*/ 0 w 332691"/>
                  <a:gd name="connsiteY5" fmla="*/ 204069 h 204069"/>
                  <a:gd name="connsiteX6" fmla="*/ 327180 w 332691"/>
                  <a:gd name="connsiteY6" fmla="*/ 19566 h 204069"/>
                  <a:gd name="connsiteX7" fmla="*/ 331802 w 332691"/>
                  <a:gd name="connsiteY7" fmla="*/ 6918 h 204069"/>
                  <a:gd name="connsiteX8" fmla="*/ 325022 w 332691"/>
                  <a:gd name="connsiteY8" fmla="*/ 1590 h 20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691" h="204069">
                    <a:moveTo>
                      <a:pt x="325022" y="1590"/>
                    </a:moveTo>
                    <a:cubicBezTo>
                      <a:pt x="304667" y="-972"/>
                      <a:pt x="284040" y="-435"/>
                      <a:pt x="263845" y="3179"/>
                    </a:cubicBezTo>
                    <a:cubicBezTo>
                      <a:pt x="252303" y="11248"/>
                      <a:pt x="239854" y="20070"/>
                      <a:pt x="226498" y="29648"/>
                    </a:cubicBezTo>
                    <a:cubicBezTo>
                      <a:pt x="244914" y="25355"/>
                      <a:pt x="263591" y="22278"/>
                      <a:pt x="282411" y="20436"/>
                    </a:cubicBezTo>
                    <a:cubicBezTo>
                      <a:pt x="247978" y="37935"/>
                      <a:pt x="190753" y="68136"/>
                      <a:pt x="117204" y="110889"/>
                    </a:cubicBezTo>
                    <a:cubicBezTo>
                      <a:pt x="81009" y="138700"/>
                      <a:pt x="41678" y="169836"/>
                      <a:pt x="0" y="204069"/>
                    </a:cubicBezTo>
                    <a:cubicBezTo>
                      <a:pt x="105559" y="136557"/>
                      <a:pt x="214787" y="74961"/>
                      <a:pt x="327180" y="19566"/>
                    </a:cubicBezTo>
                    <a:cubicBezTo>
                      <a:pt x="331949" y="17350"/>
                      <a:pt x="334019" y="11687"/>
                      <a:pt x="331802" y="6918"/>
                    </a:cubicBezTo>
                    <a:cubicBezTo>
                      <a:pt x="330521" y="4161"/>
                      <a:pt x="328003" y="2183"/>
                      <a:pt x="325022" y="1590"/>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29" name="Forma libre: forma 28">
                <a:extLst>
                  <a:ext uri="{FF2B5EF4-FFF2-40B4-BE49-F238E27FC236}">
                    <a16:creationId xmlns:a16="http://schemas.microsoft.com/office/drawing/2014/main" id="{941CD712-765D-A147-C2FC-60F2E5DB1757}"/>
                  </a:ext>
                </a:extLst>
              </p:cNvPr>
              <p:cNvSpPr/>
              <p:nvPr/>
            </p:nvSpPr>
            <p:spPr>
              <a:xfrm>
                <a:off x="2480991" y="2454343"/>
                <a:ext cx="59362" cy="82053"/>
              </a:xfrm>
              <a:custGeom>
                <a:avLst/>
                <a:gdLst>
                  <a:gd name="connsiteX0" fmla="*/ 52814 w 59362"/>
                  <a:gd name="connsiteY0" fmla="*/ 53723 h 82053"/>
                  <a:gd name="connsiteX1" fmla="*/ 54678 w 59362"/>
                  <a:gd name="connsiteY1" fmla="*/ 0 h 82053"/>
                  <a:gd name="connsiteX2" fmla="*/ 7192 w 59362"/>
                  <a:gd name="connsiteY2" fmla="*/ 25307 h 82053"/>
                  <a:gd name="connsiteX3" fmla="*/ 3404 w 59362"/>
                  <a:gd name="connsiteY3" fmla="*/ 82053 h 82053"/>
                  <a:gd name="connsiteX4" fmla="*/ 52814 w 59362"/>
                  <a:gd name="connsiteY4" fmla="*/ 53723 h 82053"/>
                  <a:gd name="connsiteX5" fmla="*/ 36647 w 59362"/>
                  <a:gd name="connsiteY5" fmla="*/ 43645 h 82053"/>
                  <a:gd name="connsiteX6" fmla="*/ 19052 w 59362"/>
                  <a:gd name="connsiteY6" fmla="*/ 57011 h 82053"/>
                  <a:gd name="connsiteX7" fmla="*/ 23358 w 59362"/>
                  <a:gd name="connsiteY7" fmla="*/ 35385 h 82053"/>
                  <a:gd name="connsiteX8" fmla="*/ 40126 w 59362"/>
                  <a:gd name="connsiteY8" fmla="*/ 23312 h 82053"/>
                  <a:gd name="connsiteX9" fmla="*/ 36647 w 59362"/>
                  <a:gd name="connsiteY9" fmla="*/ 43645 h 8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62" h="82053">
                    <a:moveTo>
                      <a:pt x="52814" y="53723"/>
                    </a:moveTo>
                    <a:cubicBezTo>
                      <a:pt x="66369" y="31980"/>
                      <a:pt x="54678" y="0"/>
                      <a:pt x="54678" y="0"/>
                    </a:cubicBezTo>
                    <a:cubicBezTo>
                      <a:pt x="54678" y="0"/>
                      <a:pt x="20747" y="3563"/>
                      <a:pt x="7192" y="25307"/>
                    </a:cubicBezTo>
                    <a:cubicBezTo>
                      <a:pt x="-6363" y="47051"/>
                      <a:pt x="3404" y="82053"/>
                      <a:pt x="3404" y="82053"/>
                    </a:cubicBezTo>
                    <a:cubicBezTo>
                      <a:pt x="3404" y="82053"/>
                      <a:pt x="39259" y="75468"/>
                      <a:pt x="52814" y="53723"/>
                    </a:cubicBezTo>
                    <a:close/>
                    <a:moveTo>
                      <a:pt x="36647" y="43645"/>
                    </a:moveTo>
                    <a:cubicBezTo>
                      <a:pt x="32129" y="49641"/>
                      <a:pt x="26039" y="54266"/>
                      <a:pt x="19052" y="57011"/>
                    </a:cubicBezTo>
                    <a:cubicBezTo>
                      <a:pt x="18496" y="49545"/>
                      <a:pt x="19985" y="42069"/>
                      <a:pt x="23358" y="35385"/>
                    </a:cubicBezTo>
                    <a:cubicBezTo>
                      <a:pt x="27583" y="29743"/>
                      <a:pt x="33434" y="25529"/>
                      <a:pt x="40126" y="23312"/>
                    </a:cubicBezTo>
                    <a:cubicBezTo>
                      <a:pt x="41066" y="30287"/>
                      <a:pt x="39852" y="37381"/>
                      <a:pt x="36647" y="43645"/>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0" name="Forma libre: forma 29">
                <a:extLst>
                  <a:ext uri="{FF2B5EF4-FFF2-40B4-BE49-F238E27FC236}">
                    <a16:creationId xmlns:a16="http://schemas.microsoft.com/office/drawing/2014/main" id="{7F07DDDE-747B-86D0-90B9-3B71AF6152EA}"/>
                  </a:ext>
                </a:extLst>
              </p:cNvPr>
              <p:cNvSpPr/>
              <p:nvPr/>
            </p:nvSpPr>
            <p:spPr>
              <a:xfrm>
                <a:off x="2497623" y="2532009"/>
                <a:ext cx="92747" cy="57286"/>
              </a:xfrm>
              <a:custGeom>
                <a:avLst/>
                <a:gdLst>
                  <a:gd name="connsiteX0" fmla="*/ 51755 w 92747"/>
                  <a:gd name="connsiteY0" fmla="*/ 309 h 57286"/>
                  <a:gd name="connsiteX1" fmla="*/ 6660 w 92747"/>
                  <a:gd name="connsiteY1" fmla="*/ 16665 h 57286"/>
                  <a:gd name="connsiteX2" fmla="*/ 0 w 92747"/>
                  <a:gd name="connsiteY2" fmla="*/ 22265 h 57286"/>
                  <a:gd name="connsiteX3" fmla="*/ 4977 w 92747"/>
                  <a:gd name="connsiteY3" fmla="*/ 29404 h 57286"/>
                  <a:gd name="connsiteX4" fmla="*/ 44332 w 92747"/>
                  <a:gd name="connsiteY4" fmla="*/ 56975 h 57286"/>
                  <a:gd name="connsiteX5" fmla="*/ 49141 w 92747"/>
                  <a:gd name="connsiteY5" fmla="*/ 57286 h 57286"/>
                  <a:gd name="connsiteX6" fmla="*/ 87455 w 92747"/>
                  <a:gd name="connsiteY6" fmla="*/ 39757 h 57286"/>
                  <a:gd name="connsiteX7" fmla="*/ 92748 w 92747"/>
                  <a:gd name="connsiteY7" fmla="*/ 34548 h 57286"/>
                  <a:gd name="connsiteX8" fmla="*/ 88990 w 92747"/>
                  <a:gd name="connsiteY8" fmla="*/ 28144 h 57286"/>
                  <a:gd name="connsiteX9" fmla="*/ 51755 w 92747"/>
                  <a:gd name="connsiteY9" fmla="*/ 309 h 57286"/>
                  <a:gd name="connsiteX10" fmla="*/ 46807 w 92747"/>
                  <a:gd name="connsiteY10" fmla="*/ 38083 h 57286"/>
                  <a:gd name="connsiteX11" fmla="*/ 26807 w 92747"/>
                  <a:gd name="connsiteY11" fmla="*/ 25823 h 57286"/>
                  <a:gd name="connsiteX12" fmla="*/ 49280 w 92747"/>
                  <a:gd name="connsiteY12" fmla="*/ 19200 h 57286"/>
                  <a:gd name="connsiteX13" fmla="*/ 67735 w 92747"/>
                  <a:gd name="connsiteY13" fmla="*/ 31246 h 57286"/>
                  <a:gd name="connsiteX14" fmla="*/ 46807 w 92747"/>
                  <a:gd name="connsiteY14" fmla="*/ 38083 h 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747" h="57286">
                    <a:moveTo>
                      <a:pt x="51755" y="309"/>
                    </a:moveTo>
                    <a:cubicBezTo>
                      <a:pt x="30268" y="-2497"/>
                      <a:pt x="9004" y="14693"/>
                      <a:pt x="6660" y="16665"/>
                    </a:cubicBezTo>
                    <a:lnTo>
                      <a:pt x="0" y="22265"/>
                    </a:lnTo>
                    <a:lnTo>
                      <a:pt x="4977" y="29404"/>
                    </a:lnTo>
                    <a:cubicBezTo>
                      <a:pt x="6734" y="31925"/>
                      <a:pt x="22770" y="54137"/>
                      <a:pt x="44332" y="56975"/>
                    </a:cubicBezTo>
                    <a:cubicBezTo>
                      <a:pt x="45927" y="57181"/>
                      <a:pt x="47533" y="57285"/>
                      <a:pt x="49141" y="57286"/>
                    </a:cubicBezTo>
                    <a:cubicBezTo>
                      <a:pt x="63580" y="56146"/>
                      <a:pt x="77152" y="49937"/>
                      <a:pt x="87455" y="39757"/>
                    </a:cubicBezTo>
                    <a:lnTo>
                      <a:pt x="92748" y="34548"/>
                    </a:lnTo>
                    <a:lnTo>
                      <a:pt x="88990" y="28144"/>
                    </a:lnTo>
                    <a:cubicBezTo>
                      <a:pt x="87492" y="25595"/>
                      <a:pt x="73744" y="3197"/>
                      <a:pt x="51755" y="309"/>
                    </a:cubicBezTo>
                    <a:close/>
                    <a:moveTo>
                      <a:pt x="46807" y="38083"/>
                    </a:moveTo>
                    <a:cubicBezTo>
                      <a:pt x="39033" y="36163"/>
                      <a:pt x="32045" y="31879"/>
                      <a:pt x="26807" y="25823"/>
                    </a:cubicBezTo>
                    <a:cubicBezTo>
                      <a:pt x="33443" y="21366"/>
                      <a:pt x="41288" y="19054"/>
                      <a:pt x="49280" y="19200"/>
                    </a:cubicBezTo>
                    <a:cubicBezTo>
                      <a:pt x="56636" y="20971"/>
                      <a:pt x="63154" y="25226"/>
                      <a:pt x="67735" y="31246"/>
                    </a:cubicBezTo>
                    <a:cubicBezTo>
                      <a:pt x="61751" y="35860"/>
                      <a:pt x="54361" y="38274"/>
                      <a:pt x="46807" y="38083"/>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1" name="Forma libre: forma 30">
                <a:extLst>
                  <a:ext uri="{FF2B5EF4-FFF2-40B4-BE49-F238E27FC236}">
                    <a16:creationId xmlns:a16="http://schemas.microsoft.com/office/drawing/2014/main" id="{3A226F2D-7722-D89F-9518-A9D1EEBE8471}"/>
                  </a:ext>
                </a:extLst>
              </p:cNvPr>
              <p:cNvSpPr/>
              <p:nvPr/>
            </p:nvSpPr>
            <p:spPr>
              <a:xfrm>
                <a:off x="2473868" y="2572027"/>
                <a:ext cx="56888" cy="87180"/>
              </a:xfrm>
              <a:custGeom>
                <a:avLst/>
                <a:gdLst>
                  <a:gd name="connsiteX0" fmla="*/ 6820 w 56888"/>
                  <a:gd name="connsiteY0" fmla="*/ 0 h 87180"/>
                  <a:gd name="connsiteX1" fmla="*/ 4363 w 56888"/>
                  <a:gd name="connsiteY1" fmla="*/ 56819 h 87180"/>
                  <a:gd name="connsiteX2" fmla="*/ 48787 w 56888"/>
                  <a:gd name="connsiteY2" fmla="*/ 87180 h 87180"/>
                  <a:gd name="connsiteX3" fmla="*/ 52826 w 56888"/>
                  <a:gd name="connsiteY3" fmla="*/ 33577 h 87180"/>
                  <a:gd name="connsiteX4" fmla="*/ 6820 w 56888"/>
                  <a:gd name="connsiteY4" fmla="*/ 0 h 87180"/>
                  <a:gd name="connsiteX5" fmla="*/ 36880 w 56888"/>
                  <a:gd name="connsiteY5" fmla="*/ 62425 h 87180"/>
                  <a:gd name="connsiteX6" fmla="*/ 21537 w 56888"/>
                  <a:gd name="connsiteY6" fmla="*/ 48575 h 87180"/>
                  <a:gd name="connsiteX7" fmla="*/ 19640 w 56888"/>
                  <a:gd name="connsiteY7" fmla="*/ 26616 h 87180"/>
                  <a:gd name="connsiteX8" fmla="*/ 35652 w 56888"/>
                  <a:gd name="connsiteY8" fmla="*/ 41820 h 87180"/>
                  <a:gd name="connsiteX9" fmla="*/ 36880 w 56888"/>
                  <a:gd name="connsiteY9" fmla="*/ 62425 h 8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88" h="87180">
                    <a:moveTo>
                      <a:pt x="6820" y="0"/>
                    </a:moveTo>
                    <a:cubicBezTo>
                      <a:pt x="6820" y="0"/>
                      <a:pt x="-6726" y="33719"/>
                      <a:pt x="4363" y="56819"/>
                    </a:cubicBezTo>
                    <a:cubicBezTo>
                      <a:pt x="15452" y="79918"/>
                      <a:pt x="48787" y="87180"/>
                      <a:pt x="48787" y="87180"/>
                    </a:cubicBezTo>
                    <a:cubicBezTo>
                      <a:pt x="48787" y="87180"/>
                      <a:pt x="63915" y="56675"/>
                      <a:pt x="52826" y="33577"/>
                    </a:cubicBezTo>
                    <a:cubicBezTo>
                      <a:pt x="41737" y="10477"/>
                      <a:pt x="6820" y="0"/>
                      <a:pt x="6820" y="0"/>
                    </a:cubicBezTo>
                    <a:close/>
                    <a:moveTo>
                      <a:pt x="36880" y="62425"/>
                    </a:moveTo>
                    <a:cubicBezTo>
                      <a:pt x="30469" y="59486"/>
                      <a:pt x="25114" y="54652"/>
                      <a:pt x="21537" y="48575"/>
                    </a:cubicBezTo>
                    <a:cubicBezTo>
                      <a:pt x="18898" y="41568"/>
                      <a:pt x="18241" y="33971"/>
                      <a:pt x="19640" y="26616"/>
                    </a:cubicBezTo>
                    <a:cubicBezTo>
                      <a:pt x="26278" y="30108"/>
                      <a:pt x="31821" y="35371"/>
                      <a:pt x="35652" y="41820"/>
                    </a:cubicBezTo>
                    <a:cubicBezTo>
                      <a:pt x="38151" y="48403"/>
                      <a:pt x="38580" y="55592"/>
                      <a:pt x="36880" y="62425"/>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2" name="Forma libre: forma 31">
                <a:extLst>
                  <a:ext uri="{FF2B5EF4-FFF2-40B4-BE49-F238E27FC236}">
                    <a16:creationId xmlns:a16="http://schemas.microsoft.com/office/drawing/2014/main" id="{AFDF1439-727D-0BC4-2020-418C3ABE6BAA}"/>
                  </a:ext>
                </a:extLst>
              </p:cNvPr>
              <p:cNvSpPr/>
              <p:nvPr/>
            </p:nvSpPr>
            <p:spPr>
              <a:xfrm>
                <a:off x="2394090" y="2562826"/>
                <a:ext cx="56888" cy="87180"/>
              </a:xfrm>
              <a:custGeom>
                <a:avLst/>
                <a:gdLst>
                  <a:gd name="connsiteX0" fmla="*/ 6820 w 56888"/>
                  <a:gd name="connsiteY0" fmla="*/ 0 h 87180"/>
                  <a:gd name="connsiteX1" fmla="*/ 4363 w 56888"/>
                  <a:gd name="connsiteY1" fmla="*/ 56819 h 87180"/>
                  <a:gd name="connsiteX2" fmla="*/ 48787 w 56888"/>
                  <a:gd name="connsiteY2" fmla="*/ 87180 h 87180"/>
                  <a:gd name="connsiteX3" fmla="*/ 52826 w 56888"/>
                  <a:gd name="connsiteY3" fmla="*/ 33577 h 87180"/>
                  <a:gd name="connsiteX4" fmla="*/ 6820 w 56888"/>
                  <a:gd name="connsiteY4" fmla="*/ 0 h 87180"/>
                  <a:gd name="connsiteX5" fmla="*/ 36880 w 56888"/>
                  <a:gd name="connsiteY5" fmla="*/ 62426 h 87180"/>
                  <a:gd name="connsiteX6" fmla="*/ 21537 w 56888"/>
                  <a:gd name="connsiteY6" fmla="*/ 48575 h 87180"/>
                  <a:gd name="connsiteX7" fmla="*/ 19641 w 56888"/>
                  <a:gd name="connsiteY7" fmla="*/ 26603 h 87180"/>
                  <a:gd name="connsiteX8" fmla="*/ 35652 w 56888"/>
                  <a:gd name="connsiteY8" fmla="*/ 41821 h 87180"/>
                  <a:gd name="connsiteX9" fmla="*/ 36880 w 56888"/>
                  <a:gd name="connsiteY9" fmla="*/ 62425 h 8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88" h="87180">
                    <a:moveTo>
                      <a:pt x="6820" y="0"/>
                    </a:moveTo>
                    <a:cubicBezTo>
                      <a:pt x="6820" y="0"/>
                      <a:pt x="-6726" y="33719"/>
                      <a:pt x="4363" y="56819"/>
                    </a:cubicBezTo>
                    <a:cubicBezTo>
                      <a:pt x="15452" y="79919"/>
                      <a:pt x="48787" y="87180"/>
                      <a:pt x="48787" y="87180"/>
                    </a:cubicBezTo>
                    <a:cubicBezTo>
                      <a:pt x="48787" y="87180"/>
                      <a:pt x="63916" y="56676"/>
                      <a:pt x="52826" y="33577"/>
                    </a:cubicBezTo>
                    <a:cubicBezTo>
                      <a:pt x="41737" y="10478"/>
                      <a:pt x="6820" y="0"/>
                      <a:pt x="6820" y="0"/>
                    </a:cubicBezTo>
                    <a:close/>
                    <a:moveTo>
                      <a:pt x="36880" y="62426"/>
                    </a:moveTo>
                    <a:cubicBezTo>
                      <a:pt x="30469" y="59486"/>
                      <a:pt x="25114" y="54653"/>
                      <a:pt x="21537" y="48575"/>
                    </a:cubicBezTo>
                    <a:cubicBezTo>
                      <a:pt x="18896" y="41565"/>
                      <a:pt x="18239" y="33962"/>
                      <a:pt x="19641" y="26603"/>
                    </a:cubicBezTo>
                    <a:cubicBezTo>
                      <a:pt x="26266" y="30121"/>
                      <a:pt x="31803" y="35384"/>
                      <a:pt x="35652" y="41821"/>
                    </a:cubicBezTo>
                    <a:cubicBezTo>
                      <a:pt x="38151" y="48404"/>
                      <a:pt x="38580" y="55593"/>
                      <a:pt x="36880" y="62425"/>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3" name="Forma libre: forma 32">
                <a:extLst>
                  <a:ext uri="{FF2B5EF4-FFF2-40B4-BE49-F238E27FC236}">
                    <a16:creationId xmlns:a16="http://schemas.microsoft.com/office/drawing/2014/main" id="{17DABF3D-7599-780C-5043-A86E8105F0B4}"/>
                  </a:ext>
                </a:extLst>
              </p:cNvPr>
              <p:cNvSpPr/>
              <p:nvPr/>
            </p:nvSpPr>
            <p:spPr>
              <a:xfrm>
                <a:off x="2314477" y="2564664"/>
                <a:ext cx="56888" cy="87180"/>
              </a:xfrm>
              <a:custGeom>
                <a:avLst/>
                <a:gdLst>
                  <a:gd name="connsiteX0" fmla="*/ 6820 w 56888"/>
                  <a:gd name="connsiteY0" fmla="*/ 0 h 87180"/>
                  <a:gd name="connsiteX1" fmla="*/ 4364 w 56888"/>
                  <a:gd name="connsiteY1" fmla="*/ 56819 h 87180"/>
                  <a:gd name="connsiteX2" fmla="*/ 48786 w 56888"/>
                  <a:gd name="connsiteY2" fmla="*/ 87180 h 87180"/>
                  <a:gd name="connsiteX3" fmla="*/ 52826 w 56888"/>
                  <a:gd name="connsiteY3" fmla="*/ 33577 h 87180"/>
                  <a:gd name="connsiteX4" fmla="*/ 6820 w 56888"/>
                  <a:gd name="connsiteY4" fmla="*/ 0 h 87180"/>
                  <a:gd name="connsiteX5" fmla="*/ 36879 w 56888"/>
                  <a:gd name="connsiteY5" fmla="*/ 62425 h 87180"/>
                  <a:gd name="connsiteX6" fmla="*/ 21537 w 56888"/>
                  <a:gd name="connsiteY6" fmla="*/ 48574 h 87180"/>
                  <a:gd name="connsiteX7" fmla="*/ 19641 w 56888"/>
                  <a:gd name="connsiteY7" fmla="*/ 26603 h 87180"/>
                  <a:gd name="connsiteX8" fmla="*/ 35652 w 56888"/>
                  <a:gd name="connsiteY8" fmla="*/ 41820 h 87180"/>
                  <a:gd name="connsiteX9" fmla="*/ 36879 w 56888"/>
                  <a:gd name="connsiteY9" fmla="*/ 62425 h 8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88" h="87180">
                    <a:moveTo>
                      <a:pt x="6820" y="0"/>
                    </a:moveTo>
                    <a:cubicBezTo>
                      <a:pt x="6820" y="0"/>
                      <a:pt x="-6726" y="33719"/>
                      <a:pt x="4364" y="56819"/>
                    </a:cubicBezTo>
                    <a:cubicBezTo>
                      <a:pt x="15454" y="79918"/>
                      <a:pt x="48786" y="87180"/>
                      <a:pt x="48786" y="87180"/>
                    </a:cubicBezTo>
                    <a:cubicBezTo>
                      <a:pt x="48786" y="87180"/>
                      <a:pt x="63915" y="56676"/>
                      <a:pt x="52826" y="33577"/>
                    </a:cubicBezTo>
                    <a:cubicBezTo>
                      <a:pt x="41737" y="10477"/>
                      <a:pt x="6820" y="0"/>
                      <a:pt x="6820" y="0"/>
                    </a:cubicBezTo>
                    <a:close/>
                    <a:moveTo>
                      <a:pt x="36879" y="62425"/>
                    </a:moveTo>
                    <a:cubicBezTo>
                      <a:pt x="30469" y="59486"/>
                      <a:pt x="25114" y="54652"/>
                      <a:pt x="21537" y="48574"/>
                    </a:cubicBezTo>
                    <a:cubicBezTo>
                      <a:pt x="18897" y="41564"/>
                      <a:pt x="18241" y="33961"/>
                      <a:pt x="19641" y="26603"/>
                    </a:cubicBezTo>
                    <a:cubicBezTo>
                      <a:pt x="26266" y="30119"/>
                      <a:pt x="31804" y="35382"/>
                      <a:pt x="35652" y="41820"/>
                    </a:cubicBezTo>
                    <a:cubicBezTo>
                      <a:pt x="38152" y="48403"/>
                      <a:pt x="38580" y="55592"/>
                      <a:pt x="36879" y="62425"/>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4" name="Forma libre: forma 33">
                <a:extLst>
                  <a:ext uri="{FF2B5EF4-FFF2-40B4-BE49-F238E27FC236}">
                    <a16:creationId xmlns:a16="http://schemas.microsoft.com/office/drawing/2014/main" id="{42D50C37-A8E1-70F0-6FBA-DB3342575945}"/>
                  </a:ext>
                </a:extLst>
              </p:cNvPr>
              <p:cNvSpPr/>
              <p:nvPr/>
            </p:nvSpPr>
            <p:spPr>
              <a:xfrm>
                <a:off x="2238039" y="2575181"/>
                <a:ext cx="56888" cy="87180"/>
              </a:xfrm>
              <a:custGeom>
                <a:avLst/>
                <a:gdLst>
                  <a:gd name="connsiteX0" fmla="*/ 6821 w 56888"/>
                  <a:gd name="connsiteY0" fmla="*/ 0 h 87180"/>
                  <a:gd name="connsiteX1" fmla="*/ 4363 w 56888"/>
                  <a:gd name="connsiteY1" fmla="*/ 56819 h 87180"/>
                  <a:gd name="connsiteX2" fmla="*/ 48787 w 56888"/>
                  <a:gd name="connsiteY2" fmla="*/ 87180 h 87180"/>
                  <a:gd name="connsiteX3" fmla="*/ 52826 w 56888"/>
                  <a:gd name="connsiteY3" fmla="*/ 33577 h 87180"/>
                  <a:gd name="connsiteX4" fmla="*/ 6821 w 56888"/>
                  <a:gd name="connsiteY4" fmla="*/ 0 h 87180"/>
                  <a:gd name="connsiteX5" fmla="*/ 36881 w 56888"/>
                  <a:gd name="connsiteY5" fmla="*/ 62414 h 87180"/>
                  <a:gd name="connsiteX6" fmla="*/ 21536 w 56888"/>
                  <a:gd name="connsiteY6" fmla="*/ 48575 h 87180"/>
                  <a:gd name="connsiteX7" fmla="*/ 19640 w 56888"/>
                  <a:gd name="connsiteY7" fmla="*/ 26603 h 87180"/>
                  <a:gd name="connsiteX8" fmla="*/ 35652 w 56888"/>
                  <a:gd name="connsiteY8" fmla="*/ 41820 h 87180"/>
                  <a:gd name="connsiteX9" fmla="*/ 36881 w 56888"/>
                  <a:gd name="connsiteY9" fmla="*/ 62414 h 8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88" h="87180">
                    <a:moveTo>
                      <a:pt x="6821" y="0"/>
                    </a:moveTo>
                    <a:cubicBezTo>
                      <a:pt x="6821" y="0"/>
                      <a:pt x="-6726" y="33720"/>
                      <a:pt x="4363" y="56819"/>
                    </a:cubicBezTo>
                    <a:cubicBezTo>
                      <a:pt x="15452" y="79919"/>
                      <a:pt x="48787" y="87180"/>
                      <a:pt x="48787" y="87180"/>
                    </a:cubicBezTo>
                    <a:cubicBezTo>
                      <a:pt x="48787" y="87180"/>
                      <a:pt x="63915" y="56676"/>
                      <a:pt x="52826" y="33577"/>
                    </a:cubicBezTo>
                    <a:cubicBezTo>
                      <a:pt x="41737" y="10477"/>
                      <a:pt x="6821" y="0"/>
                      <a:pt x="6821" y="0"/>
                    </a:cubicBezTo>
                    <a:close/>
                    <a:moveTo>
                      <a:pt x="36881" y="62414"/>
                    </a:moveTo>
                    <a:cubicBezTo>
                      <a:pt x="30473" y="59477"/>
                      <a:pt x="25117" y="54648"/>
                      <a:pt x="21536" y="48575"/>
                    </a:cubicBezTo>
                    <a:cubicBezTo>
                      <a:pt x="18896" y="41565"/>
                      <a:pt x="18240" y="33962"/>
                      <a:pt x="19640" y="26603"/>
                    </a:cubicBezTo>
                    <a:cubicBezTo>
                      <a:pt x="26266" y="30120"/>
                      <a:pt x="31803" y="35383"/>
                      <a:pt x="35652" y="41820"/>
                    </a:cubicBezTo>
                    <a:cubicBezTo>
                      <a:pt x="38151" y="48399"/>
                      <a:pt x="38580" y="55585"/>
                      <a:pt x="36881" y="62414"/>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5" name="Forma libre: forma 34">
                <a:extLst>
                  <a:ext uri="{FF2B5EF4-FFF2-40B4-BE49-F238E27FC236}">
                    <a16:creationId xmlns:a16="http://schemas.microsoft.com/office/drawing/2014/main" id="{5C3BE5BF-1329-CFAB-132B-B7C499A8AB1D}"/>
                  </a:ext>
                </a:extLst>
              </p:cNvPr>
              <p:cNvSpPr/>
              <p:nvPr/>
            </p:nvSpPr>
            <p:spPr>
              <a:xfrm>
                <a:off x="2154551" y="2592148"/>
                <a:ext cx="56888" cy="87180"/>
              </a:xfrm>
              <a:custGeom>
                <a:avLst/>
                <a:gdLst>
                  <a:gd name="connsiteX0" fmla="*/ 6821 w 56888"/>
                  <a:gd name="connsiteY0" fmla="*/ 0 h 87180"/>
                  <a:gd name="connsiteX1" fmla="*/ 4363 w 56888"/>
                  <a:gd name="connsiteY1" fmla="*/ 56819 h 87180"/>
                  <a:gd name="connsiteX2" fmla="*/ 48787 w 56888"/>
                  <a:gd name="connsiteY2" fmla="*/ 87180 h 87180"/>
                  <a:gd name="connsiteX3" fmla="*/ 52826 w 56888"/>
                  <a:gd name="connsiteY3" fmla="*/ 33577 h 87180"/>
                  <a:gd name="connsiteX4" fmla="*/ 6821 w 56888"/>
                  <a:gd name="connsiteY4" fmla="*/ 0 h 87180"/>
                  <a:gd name="connsiteX5" fmla="*/ 36882 w 56888"/>
                  <a:gd name="connsiteY5" fmla="*/ 62415 h 87180"/>
                  <a:gd name="connsiteX6" fmla="*/ 21536 w 56888"/>
                  <a:gd name="connsiteY6" fmla="*/ 48575 h 87180"/>
                  <a:gd name="connsiteX7" fmla="*/ 19641 w 56888"/>
                  <a:gd name="connsiteY7" fmla="*/ 26603 h 87180"/>
                  <a:gd name="connsiteX8" fmla="*/ 35652 w 56888"/>
                  <a:gd name="connsiteY8" fmla="*/ 41820 h 87180"/>
                  <a:gd name="connsiteX9" fmla="*/ 36882 w 56888"/>
                  <a:gd name="connsiteY9" fmla="*/ 62415 h 8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88" h="87180">
                    <a:moveTo>
                      <a:pt x="6821" y="0"/>
                    </a:moveTo>
                    <a:cubicBezTo>
                      <a:pt x="6821" y="0"/>
                      <a:pt x="-6726" y="33719"/>
                      <a:pt x="4363" y="56819"/>
                    </a:cubicBezTo>
                    <a:cubicBezTo>
                      <a:pt x="15452" y="79918"/>
                      <a:pt x="48787" y="87180"/>
                      <a:pt x="48787" y="87180"/>
                    </a:cubicBezTo>
                    <a:cubicBezTo>
                      <a:pt x="48787" y="87180"/>
                      <a:pt x="63915" y="56675"/>
                      <a:pt x="52826" y="33577"/>
                    </a:cubicBezTo>
                    <a:cubicBezTo>
                      <a:pt x="41738" y="10478"/>
                      <a:pt x="6821" y="0"/>
                      <a:pt x="6821" y="0"/>
                    </a:cubicBezTo>
                    <a:close/>
                    <a:moveTo>
                      <a:pt x="36882" y="62415"/>
                    </a:moveTo>
                    <a:cubicBezTo>
                      <a:pt x="30473" y="59477"/>
                      <a:pt x="25118" y="54647"/>
                      <a:pt x="21536" y="48575"/>
                    </a:cubicBezTo>
                    <a:cubicBezTo>
                      <a:pt x="18896" y="41564"/>
                      <a:pt x="18240" y="33961"/>
                      <a:pt x="19641" y="26603"/>
                    </a:cubicBezTo>
                    <a:cubicBezTo>
                      <a:pt x="26266" y="30119"/>
                      <a:pt x="31804" y="35382"/>
                      <a:pt x="35652" y="41820"/>
                    </a:cubicBezTo>
                    <a:cubicBezTo>
                      <a:pt x="38151" y="48399"/>
                      <a:pt x="38580" y="55585"/>
                      <a:pt x="36882" y="62415"/>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6" name="Forma libre: forma 35">
                <a:extLst>
                  <a:ext uri="{FF2B5EF4-FFF2-40B4-BE49-F238E27FC236}">
                    <a16:creationId xmlns:a16="http://schemas.microsoft.com/office/drawing/2014/main" id="{FEADD324-378F-BCE7-9550-C8A957C61E4F}"/>
                  </a:ext>
                </a:extLst>
              </p:cNvPr>
              <p:cNvSpPr/>
              <p:nvPr/>
            </p:nvSpPr>
            <p:spPr>
              <a:xfrm>
                <a:off x="2395578" y="2446420"/>
                <a:ext cx="59362" cy="82052"/>
              </a:xfrm>
              <a:custGeom>
                <a:avLst/>
                <a:gdLst>
                  <a:gd name="connsiteX0" fmla="*/ 7192 w 59362"/>
                  <a:gd name="connsiteY0" fmla="*/ 25307 h 82052"/>
                  <a:gd name="connsiteX1" fmla="*/ 3404 w 59362"/>
                  <a:gd name="connsiteY1" fmla="*/ 82052 h 82052"/>
                  <a:gd name="connsiteX2" fmla="*/ 52814 w 59362"/>
                  <a:gd name="connsiteY2" fmla="*/ 53724 h 82052"/>
                  <a:gd name="connsiteX3" fmla="*/ 54677 w 59362"/>
                  <a:gd name="connsiteY3" fmla="*/ 0 h 82052"/>
                  <a:gd name="connsiteX4" fmla="*/ 7192 w 59362"/>
                  <a:gd name="connsiteY4" fmla="*/ 25307 h 82052"/>
                  <a:gd name="connsiteX5" fmla="*/ 23359 w 59362"/>
                  <a:gd name="connsiteY5" fmla="*/ 35384 h 82052"/>
                  <a:gd name="connsiteX6" fmla="*/ 40135 w 59362"/>
                  <a:gd name="connsiteY6" fmla="*/ 23308 h 82052"/>
                  <a:gd name="connsiteX7" fmla="*/ 36647 w 59362"/>
                  <a:gd name="connsiteY7" fmla="*/ 43645 h 82052"/>
                  <a:gd name="connsiteX8" fmla="*/ 19065 w 59362"/>
                  <a:gd name="connsiteY8" fmla="*/ 57004 h 82052"/>
                  <a:gd name="connsiteX9" fmla="*/ 23359 w 59362"/>
                  <a:gd name="connsiteY9" fmla="*/ 35385 h 8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62" h="82052">
                    <a:moveTo>
                      <a:pt x="7192" y="25307"/>
                    </a:moveTo>
                    <a:cubicBezTo>
                      <a:pt x="-6363" y="47052"/>
                      <a:pt x="3404" y="82052"/>
                      <a:pt x="3404" y="82052"/>
                    </a:cubicBezTo>
                    <a:cubicBezTo>
                      <a:pt x="3404" y="82052"/>
                      <a:pt x="39259" y="75467"/>
                      <a:pt x="52814" y="53724"/>
                    </a:cubicBezTo>
                    <a:cubicBezTo>
                      <a:pt x="66369" y="31980"/>
                      <a:pt x="54677" y="0"/>
                      <a:pt x="54677" y="0"/>
                    </a:cubicBezTo>
                    <a:cubicBezTo>
                      <a:pt x="54677" y="0"/>
                      <a:pt x="20747" y="3563"/>
                      <a:pt x="7192" y="25307"/>
                    </a:cubicBezTo>
                    <a:close/>
                    <a:moveTo>
                      <a:pt x="23359" y="35384"/>
                    </a:moveTo>
                    <a:cubicBezTo>
                      <a:pt x="27586" y="29740"/>
                      <a:pt x="33441" y="25525"/>
                      <a:pt x="40135" y="23308"/>
                    </a:cubicBezTo>
                    <a:cubicBezTo>
                      <a:pt x="41077" y="30284"/>
                      <a:pt x="39860" y="37382"/>
                      <a:pt x="36647" y="43645"/>
                    </a:cubicBezTo>
                    <a:cubicBezTo>
                      <a:pt x="32132" y="49636"/>
                      <a:pt x="26047" y="54260"/>
                      <a:pt x="19065" y="57004"/>
                    </a:cubicBezTo>
                    <a:cubicBezTo>
                      <a:pt x="18480" y="49540"/>
                      <a:pt x="19966" y="42060"/>
                      <a:pt x="23359" y="35385"/>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7" name="Forma libre: forma 36">
                <a:extLst>
                  <a:ext uri="{FF2B5EF4-FFF2-40B4-BE49-F238E27FC236}">
                    <a16:creationId xmlns:a16="http://schemas.microsoft.com/office/drawing/2014/main" id="{ACEB403E-9B0B-E058-40F4-31E8D5C6B041}"/>
                  </a:ext>
                </a:extLst>
              </p:cNvPr>
              <p:cNvSpPr/>
              <p:nvPr/>
            </p:nvSpPr>
            <p:spPr>
              <a:xfrm>
                <a:off x="2305532" y="2446532"/>
                <a:ext cx="59362" cy="82052"/>
              </a:xfrm>
              <a:custGeom>
                <a:avLst/>
                <a:gdLst>
                  <a:gd name="connsiteX0" fmla="*/ 7192 w 59362"/>
                  <a:gd name="connsiteY0" fmla="*/ 25307 h 82052"/>
                  <a:gd name="connsiteX1" fmla="*/ 3404 w 59362"/>
                  <a:gd name="connsiteY1" fmla="*/ 82052 h 82052"/>
                  <a:gd name="connsiteX2" fmla="*/ 52814 w 59362"/>
                  <a:gd name="connsiteY2" fmla="*/ 53723 h 82052"/>
                  <a:gd name="connsiteX3" fmla="*/ 54677 w 59362"/>
                  <a:gd name="connsiteY3" fmla="*/ 0 h 82052"/>
                  <a:gd name="connsiteX4" fmla="*/ 7192 w 59362"/>
                  <a:gd name="connsiteY4" fmla="*/ 25307 h 82052"/>
                  <a:gd name="connsiteX5" fmla="*/ 23359 w 59362"/>
                  <a:gd name="connsiteY5" fmla="*/ 35384 h 82052"/>
                  <a:gd name="connsiteX6" fmla="*/ 40126 w 59362"/>
                  <a:gd name="connsiteY6" fmla="*/ 23312 h 82052"/>
                  <a:gd name="connsiteX7" fmla="*/ 36647 w 59362"/>
                  <a:gd name="connsiteY7" fmla="*/ 43645 h 82052"/>
                  <a:gd name="connsiteX8" fmla="*/ 19052 w 59362"/>
                  <a:gd name="connsiteY8" fmla="*/ 57010 h 82052"/>
                  <a:gd name="connsiteX9" fmla="*/ 23359 w 59362"/>
                  <a:gd name="connsiteY9" fmla="*/ 35384 h 8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62" h="82052">
                    <a:moveTo>
                      <a:pt x="7192" y="25307"/>
                    </a:moveTo>
                    <a:cubicBezTo>
                      <a:pt x="-6363" y="47051"/>
                      <a:pt x="3404" y="82052"/>
                      <a:pt x="3404" y="82052"/>
                    </a:cubicBezTo>
                    <a:cubicBezTo>
                      <a:pt x="3404" y="82052"/>
                      <a:pt x="39259" y="75467"/>
                      <a:pt x="52814" y="53723"/>
                    </a:cubicBezTo>
                    <a:cubicBezTo>
                      <a:pt x="66369" y="31979"/>
                      <a:pt x="54677" y="0"/>
                      <a:pt x="54677" y="0"/>
                    </a:cubicBezTo>
                    <a:cubicBezTo>
                      <a:pt x="54677" y="0"/>
                      <a:pt x="20747" y="3563"/>
                      <a:pt x="7192" y="25307"/>
                    </a:cubicBezTo>
                    <a:close/>
                    <a:moveTo>
                      <a:pt x="23359" y="35384"/>
                    </a:moveTo>
                    <a:cubicBezTo>
                      <a:pt x="27583" y="29742"/>
                      <a:pt x="33434" y="25529"/>
                      <a:pt x="40126" y="23312"/>
                    </a:cubicBezTo>
                    <a:cubicBezTo>
                      <a:pt x="41067" y="30287"/>
                      <a:pt x="39852" y="37381"/>
                      <a:pt x="36647" y="43645"/>
                    </a:cubicBezTo>
                    <a:cubicBezTo>
                      <a:pt x="32129" y="49640"/>
                      <a:pt x="26039" y="54266"/>
                      <a:pt x="19052" y="57010"/>
                    </a:cubicBezTo>
                    <a:cubicBezTo>
                      <a:pt x="18496" y="49544"/>
                      <a:pt x="19985" y="42068"/>
                      <a:pt x="23359" y="35384"/>
                    </a:cubicBezTo>
                    <a:close/>
                  </a:path>
                </a:pathLst>
              </a:custGeom>
              <a:solidFill>
                <a:schemeClr val="accent6">
                  <a:lumMod val="50000"/>
                </a:schemeClr>
              </a:solidFill>
              <a:ln w="9525" cap="flat">
                <a:noFill/>
                <a:prstDash val="solid"/>
                <a:miter/>
              </a:ln>
            </p:spPr>
            <p:txBody>
              <a:bodyPr rtlCol="0" anchor="ctr"/>
              <a:lstStyle/>
              <a:p>
                <a:endParaRPr lang="es-SV"/>
              </a:p>
            </p:txBody>
          </p:sp>
          <p:sp>
            <p:nvSpPr>
              <p:cNvPr id="38" name="Forma libre: forma 37">
                <a:extLst>
                  <a:ext uri="{FF2B5EF4-FFF2-40B4-BE49-F238E27FC236}">
                    <a16:creationId xmlns:a16="http://schemas.microsoft.com/office/drawing/2014/main" id="{E1BC789C-49D8-C452-AA41-2BFB11CA51A1}"/>
                  </a:ext>
                </a:extLst>
              </p:cNvPr>
              <p:cNvSpPr/>
              <p:nvPr/>
            </p:nvSpPr>
            <p:spPr>
              <a:xfrm>
                <a:off x="1809758" y="1941512"/>
                <a:ext cx="855828" cy="860519"/>
              </a:xfrm>
              <a:custGeom>
                <a:avLst/>
                <a:gdLst>
                  <a:gd name="connsiteX0" fmla="*/ 855557 w 855828"/>
                  <a:gd name="connsiteY0" fmla="*/ 189495 h 860519"/>
                  <a:gd name="connsiteX1" fmla="*/ 846991 w 855828"/>
                  <a:gd name="connsiteY1" fmla="*/ 182254 h 860519"/>
                  <a:gd name="connsiteX2" fmla="*/ 219606 w 855828"/>
                  <a:gd name="connsiteY2" fmla="*/ 566061 h 860519"/>
                  <a:gd name="connsiteX3" fmla="*/ 253721 w 855828"/>
                  <a:gd name="connsiteY3" fmla="*/ 464715 h 860519"/>
                  <a:gd name="connsiteX4" fmla="*/ 365264 w 855828"/>
                  <a:gd name="connsiteY4" fmla="*/ 389898 h 860519"/>
                  <a:gd name="connsiteX5" fmla="*/ 440490 w 855828"/>
                  <a:gd name="connsiteY5" fmla="*/ 284910 h 860519"/>
                  <a:gd name="connsiteX6" fmla="*/ 334260 w 855828"/>
                  <a:gd name="connsiteY6" fmla="*/ 353771 h 860519"/>
                  <a:gd name="connsiteX7" fmla="*/ 255232 w 855828"/>
                  <a:gd name="connsiteY7" fmla="*/ 459527 h 860519"/>
                  <a:gd name="connsiteX8" fmla="*/ 288478 w 855828"/>
                  <a:gd name="connsiteY8" fmla="*/ 322079 h 860519"/>
                  <a:gd name="connsiteX9" fmla="*/ 385274 w 855828"/>
                  <a:gd name="connsiteY9" fmla="*/ 256756 h 860519"/>
                  <a:gd name="connsiteX10" fmla="*/ 451869 w 855828"/>
                  <a:gd name="connsiteY10" fmla="*/ 163815 h 860519"/>
                  <a:gd name="connsiteX11" fmla="*/ 357827 w 855828"/>
                  <a:gd name="connsiteY11" fmla="*/ 224774 h 860519"/>
                  <a:gd name="connsiteX12" fmla="*/ 289864 w 855828"/>
                  <a:gd name="connsiteY12" fmla="*/ 314802 h 860519"/>
                  <a:gd name="connsiteX13" fmla="*/ 293977 w 855828"/>
                  <a:gd name="connsiteY13" fmla="*/ 292260 h 860519"/>
                  <a:gd name="connsiteX14" fmla="*/ 326281 w 855828"/>
                  <a:gd name="connsiteY14" fmla="*/ 155760 h 860519"/>
                  <a:gd name="connsiteX15" fmla="*/ 320227 w 855828"/>
                  <a:gd name="connsiteY15" fmla="*/ 0 h 860519"/>
                  <a:gd name="connsiteX16" fmla="*/ 278591 w 855828"/>
                  <a:gd name="connsiteY16" fmla="*/ 153653 h 860519"/>
                  <a:gd name="connsiteX17" fmla="*/ 277682 w 855828"/>
                  <a:gd name="connsiteY17" fmla="*/ 274444 h 860519"/>
                  <a:gd name="connsiteX18" fmla="*/ 270257 w 855828"/>
                  <a:gd name="connsiteY18" fmla="*/ 316003 h 860519"/>
                  <a:gd name="connsiteX19" fmla="*/ 247695 w 855828"/>
                  <a:gd name="connsiteY19" fmla="*/ 205444 h 860519"/>
                  <a:gd name="connsiteX20" fmla="*/ 189081 w 855828"/>
                  <a:gd name="connsiteY20" fmla="*/ 109923 h 860519"/>
                  <a:gd name="connsiteX21" fmla="*/ 209150 w 855828"/>
                  <a:gd name="connsiteY21" fmla="*/ 222486 h 860519"/>
                  <a:gd name="connsiteX22" fmla="*/ 268751 w 855828"/>
                  <a:gd name="connsiteY22" fmla="*/ 323599 h 860519"/>
                  <a:gd name="connsiteX23" fmla="*/ 237125 w 855828"/>
                  <a:gd name="connsiteY23" fmla="*/ 453614 h 860519"/>
                  <a:gd name="connsiteX24" fmla="*/ 211771 w 855828"/>
                  <a:gd name="connsiteY24" fmla="*/ 330609 h 860519"/>
                  <a:gd name="connsiteX25" fmla="*/ 145558 w 855828"/>
                  <a:gd name="connsiteY25" fmla="*/ 222708 h 860519"/>
                  <a:gd name="connsiteX26" fmla="*/ 168230 w 855828"/>
                  <a:gd name="connsiteY26" fmla="*/ 349860 h 860519"/>
                  <a:gd name="connsiteX27" fmla="*/ 234460 w 855828"/>
                  <a:gd name="connsiteY27" fmla="*/ 462731 h 860519"/>
                  <a:gd name="connsiteX28" fmla="*/ 201574 w 855828"/>
                  <a:gd name="connsiteY28" fmla="*/ 559874 h 860519"/>
                  <a:gd name="connsiteX29" fmla="*/ 162909 w 855828"/>
                  <a:gd name="connsiteY29" fmla="*/ 444297 h 860519"/>
                  <a:gd name="connsiteX30" fmla="*/ 84687 w 855828"/>
                  <a:gd name="connsiteY30" fmla="*/ 344758 h 860519"/>
                  <a:gd name="connsiteX31" fmla="*/ 121880 w 855828"/>
                  <a:gd name="connsiteY31" fmla="*/ 468445 h 860519"/>
                  <a:gd name="connsiteX32" fmla="*/ 196978 w 855828"/>
                  <a:gd name="connsiteY32" fmla="*/ 569227 h 860519"/>
                  <a:gd name="connsiteX33" fmla="*/ 11134 w 855828"/>
                  <a:gd name="connsiteY33" fmla="*/ 755071 h 860519"/>
                  <a:gd name="connsiteX34" fmla="*/ 11134 w 855828"/>
                  <a:gd name="connsiteY34" fmla="*/ 808951 h 860519"/>
                  <a:gd name="connsiteX35" fmla="*/ 51550 w 855828"/>
                  <a:gd name="connsiteY35" fmla="*/ 849362 h 860519"/>
                  <a:gd name="connsiteX36" fmla="*/ 105427 w 855828"/>
                  <a:gd name="connsiteY36" fmla="*/ 849362 h 860519"/>
                  <a:gd name="connsiteX37" fmla="*/ 292694 w 855828"/>
                  <a:gd name="connsiteY37" fmla="*/ 662094 h 860519"/>
                  <a:gd name="connsiteX38" fmla="*/ 671001 w 855828"/>
                  <a:gd name="connsiteY38" fmla="*/ 621353 h 860519"/>
                  <a:gd name="connsiteX39" fmla="*/ 681763 w 855828"/>
                  <a:gd name="connsiteY39" fmla="*/ 613251 h 860519"/>
                  <a:gd name="connsiteX40" fmla="*/ 673661 w 855828"/>
                  <a:gd name="connsiteY40" fmla="*/ 602489 h 860519"/>
                  <a:gd name="connsiteX41" fmla="*/ 285364 w 855828"/>
                  <a:gd name="connsiteY41" fmla="*/ 644532 h 860519"/>
                  <a:gd name="connsiteX42" fmla="*/ 851287 w 855828"/>
                  <a:gd name="connsiteY42" fmla="*/ 199872 h 860519"/>
                  <a:gd name="connsiteX43" fmla="*/ 855557 w 855828"/>
                  <a:gd name="connsiteY43" fmla="*/ 189495 h 860519"/>
                  <a:gd name="connsiteX44" fmla="*/ 347436 w 855828"/>
                  <a:gd name="connsiteY44" fmla="*/ 367530 h 860519"/>
                  <a:gd name="connsiteX45" fmla="*/ 388289 w 855828"/>
                  <a:gd name="connsiteY45" fmla="*/ 334709 h 860519"/>
                  <a:gd name="connsiteX46" fmla="*/ 352088 w 855828"/>
                  <a:gd name="connsiteY46" fmla="*/ 376139 h 860519"/>
                  <a:gd name="connsiteX47" fmla="*/ 309775 w 855828"/>
                  <a:gd name="connsiteY47" fmla="*/ 410357 h 860519"/>
                  <a:gd name="connsiteX48" fmla="*/ 347436 w 855828"/>
                  <a:gd name="connsiteY48" fmla="*/ 367530 h 860519"/>
                  <a:gd name="connsiteX49" fmla="*/ 371003 w 855828"/>
                  <a:gd name="connsiteY49" fmla="*/ 238533 h 860519"/>
                  <a:gd name="connsiteX50" fmla="*/ 394755 w 855828"/>
                  <a:gd name="connsiteY50" fmla="*/ 218381 h 860519"/>
                  <a:gd name="connsiteX51" fmla="*/ 372098 w 855828"/>
                  <a:gd name="connsiteY51" fmla="*/ 242997 h 860519"/>
                  <a:gd name="connsiteX52" fmla="*/ 347720 w 855828"/>
                  <a:gd name="connsiteY52" fmla="*/ 263749 h 860519"/>
                  <a:gd name="connsiteX53" fmla="*/ 371003 w 855828"/>
                  <a:gd name="connsiteY53" fmla="*/ 238533 h 860519"/>
                  <a:gd name="connsiteX54" fmla="*/ 226967 w 855828"/>
                  <a:gd name="connsiteY54" fmla="*/ 215744 h 860519"/>
                  <a:gd name="connsiteX55" fmla="*/ 217139 w 855828"/>
                  <a:gd name="connsiteY55" fmla="*/ 183761 h 860519"/>
                  <a:gd name="connsiteX56" fmla="*/ 229877 w 855828"/>
                  <a:gd name="connsiteY56" fmla="*/ 212186 h 860519"/>
                  <a:gd name="connsiteX57" fmla="*/ 240019 w 855828"/>
                  <a:gd name="connsiteY57" fmla="*/ 244975 h 860519"/>
                  <a:gd name="connsiteX58" fmla="*/ 226967 w 855828"/>
                  <a:gd name="connsiteY58" fmla="*/ 215744 h 860519"/>
                  <a:gd name="connsiteX59" fmla="*/ 186047 w 855828"/>
                  <a:gd name="connsiteY59" fmla="*/ 343117 h 860519"/>
                  <a:gd name="connsiteX60" fmla="*/ 171261 w 855828"/>
                  <a:gd name="connsiteY60" fmla="*/ 290205 h 860519"/>
                  <a:gd name="connsiteX61" fmla="*/ 193955 w 855828"/>
                  <a:gd name="connsiteY61" fmla="*/ 337352 h 860519"/>
                  <a:gd name="connsiteX62" fmla="*/ 209468 w 855828"/>
                  <a:gd name="connsiteY62" fmla="*/ 392177 h 860519"/>
                  <a:gd name="connsiteX63" fmla="*/ 186047 w 855828"/>
                  <a:gd name="connsiteY63" fmla="*/ 343117 h 860519"/>
                  <a:gd name="connsiteX64" fmla="*/ 148633 w 855828"/>
                  <a:gd name="connsiteY64" fmla="*/ 772483 h 860519"/>
                  <a:gd name="connsiteX65" fmla="*/ 148633 w 855828"/>
                  <a:gd name="connsiteY65" fmla="*/ 730918 h 860519"/>
                  <a:gd name="connsiteX66" fmla="*/ 190192 w 855828"/>
                  <a:gd name="connsiteY66" fmla="*/ 730918 h 860519"/>
                  <a:gd name="connsiteX67" fmla="*/ 190192 w 855828"/>
                  <a:gd name="connsiteY67" fmla="*/ 737657 h 860519"/>
                  <a:gd name="connsiteX68" fmla="*/ 155367 w 855828"/>
                  <a:gd name="connsiteY68" fmla="*/ 772483 h 860519"/>
                  <a:gd name="connsiteX69" fmla="*/ 88013 w 855828"/>
                  <a:gd name="connsiteY69" fmla="*/ 705129 h 860519"/>
                  <a:gd name="connsiteX70" fmla="*/ 122839 w 855828"/>
                  <a:gd name="connsiteY70" fmla="*/ 670303 h 860519"/>
                  <a:gd name="connsiteX71" fmla="*/ 129583 w 855828"/>
                  <a:gd name="connsiteY71" fmla="*/ 670303 h 860519"/>
                  <a:gd name="connsiteX72" fmla="*/ 129583 w 855828"/>
                  <a:gd name="connsiteY72" fmla="*/ 711868 h 860519"/>
                  <a:gd name="connsiteX73" fmla="*/ 88013 w 855828"/>
                  <a:gd name="connsiteY73" fmla="*/ 711868 h 860519"/>
                  <a:gd name="connsiteX74" fmla="*/ 190193 w 855828"/>
                  <a:gd name="connsiteY74" fmla="*/ 651253 h 860519"/>
                  <a:gd name="connsiteX75" fmla="*/ 148633 w 855828"/>
                  <a:gd name="connsiteY75" fmla="*/ 651253 h 860519"/>
                  <a:gd name="connsiteX76" fmla="*/ 148633 w 855828"/>
                  <a:gd name="connsiteY76" fmla="*/ 644509 h 860519"/>
                  <a:gd name="connsiteX77" fmla="*/ 190193 w 855828"/>
                  <a:gd name="connsiteY77" fmla="*/ 602950 h 860519"/>
                  <a:gd name="connsiteX78" fmla="*/ 190193 w 855828"/>
                  <a:gd name="connsiteY78" fmla="*/ 670303 h 860519"/>
                  <a:gd name="connsiteX79" fmla="*/ 190193 w 855828"/>
                  <a:gd name="connsiteY79" fmla="*/ 711868 h 860519"/>
                  <a:gd name="connsiteX80" fmla="*/ 148633 w 855828"/>
                  <a:gd name="connsiteY80" fmla="*/ 711868 h 860519"/>
                  <a:gd name="connsiteX81" fmla="*/ 148633 w 855828"/>
                  <a:gd name="connsiteY81" fmla="*/ 670303 h 860519"/>
                  <a:gd name="connsiteX82" fmla="*/ 129583 w 855828"/>
                  <a:gd name="connsiteY82" fmla="*/ 730918 h 860519"/>
                  <a:gd name="connsiteX83" fmla="*/ 129583 w 855828"/>
                  <a:gd name="connsiteY83" fmla="*/ 772483 h 860519"/>
                  <a:gd name="connsiteX84" fmla="*/ 88013 w 855828"/>
                  <a:gd name="connsiteY84" fmla="*/ 772483 h 860519"/>
                  <a:gd name="connsiteX85" fmla="*/ 88013 w 855828"/>
                  <a:gd name="connsiteY85" fmla="*/ 730918 h 860519"/>
                  <a:gd name="connsiteX86" fmla="*/ 209243 w 855828"/>
                  <a:gd name="connsiteY86" fmla="*/ 711868 h 860519"/>
                  <a:gd name="connsiteX87" fmla="*/ 209243 w 855828"/>
                  <a:gd name="connsiteY87" fmla="*/ 670303 h 860519"/>
                  <a:gd name="connsiteX88" fmla="*/ 257547 w 855828"/>
                  <a:gd name="connsiteY88" fmla="*/ 670303 h 860519"/>
                  <a:gd name="connsiteX89" fmla="*/ 215982 w 855828"/>
                  <a:gd name="connsiteY89" fmla="*/ 711868 h 860519"/>
                  <a:gd name="connsiteX90" fmla="*/ 209243 w 855828"/>
                  <a:gd name="connsiteY90" fmla="*/ 651253 h 860519"/>
                  <a:gd name="connsiteX91" fmla="*/ 209243 w 855828"/>
                  <a:gd name="connsiteY91" fmla="*/ 602950 h 860519"/>
                  <a:gd name="connsiteX92" fmla="*/ 257547 w 855828"/>
                  <a:gd name="connsiteY92" fmla="*/ 651253 h 860519"/>
                  <a:gd name="connsiteX93" fmla="*/ 295149 w 855828"/>
                  <a:gd name="connsiteY93" fmla="*/ 220292 h 860519"/>
                  <a:gd name="connsiteX94" fmla="*/ 297516 w 855828"/>
                  <a:gd name="connsiteY94" fmla="*/ 155826 h 860519"/>
                  <a:gd name="connsiteX95" fmla="*/ 310278 w 855828"/>
                  <a:gd name="connsiteY95" fmla="*/ 88042 h 860519"/>
                  <a:gd name="connsiteX96" fmla="*/ 307356 w 855828"/>
                  <a:gd name="connsiteY96" fmla="*/ 153587 h 860519"/>
                  <a:gd name="connsiteX97" fmla="*/ 295149 w 855828"/>
                  <a:gd name="connsiteY97" fmla="*/ 220292 h 860519"/>
                  <a:gd name="connsiteX98" fmla="*/ 138799 w 855828"/>
                  <a:gd name="connsiteY98" fmla="*/ 459692 h 860519"/>
                  <a:gd name="connsiteX99" fmla="*/ 118007 w 855828"/>
                  <a:gd name="connsiteY99" fmla="*/ 408840 h 860519"/>
                  <a:gd name="connsiteX100" fmla="*/ 145989 w 855828"/>
                  <a:gd name="connsiteY100" fmla="*/ 453051 h 860519"/>
                  <a:gd name="connsiteX101" fmla="*/ 167744 w 855828"/>
                  <a:gd name="connsiteY101" fmla="*/ 505777 h 860519"/>
                  <a:gd name="connsiteX102" fmla="*/ 138799 w 855828"/>
                  <a:gd name="connsiteY102" fmla="*/ 459692 h 860519"/>
                  <a:gd name="connsiteX103" fmla="*/ 62224 w 855828"/>
                  <a:gd name="connsiteY103" fmla="*/ 730918 h 860519"/>
                  <a:gd name="connsiteX104" fmla="*/ 68963 w 855828"/>
                  <a:gd name="connsiteY104" fmla="*/ 730918 h 860519"/>
                  <a:gd name="connsiteX105" fmla="*/ 68963 w 855828"/>
                  <a:gd name="connsiteY105" fmla="*/ 772483 h 860519"/>
                  <a:gd name="connsiteX106" fmla="*/ 21664 w 855828"/>
                  <a:gd name="connsiteY106" fmla="*/ 772483 h 860519"/>
                  <a:gd name="connsiteX107" fmla="*/ 24603 w 855828"/>
                  <a:gd name="connsiteY107" fmla="*/ 768539 h 860519"/>
                  <a:gd name="connsiteX108" fmla="*/ 24603 w 855828"/>
                  <a:gd name="connsiteY108" fmla="*/ 795481 h 860519"/>
                  <a:gd name="connsiteX109" fmla="*/ 21661 w 855828"/>
                  <a:gd name="connsiteY109" fmla="*/ 791533 h 860519"/>
                  <a:gd name="connsiteX110" fmla="*/ 68963 w 855828"/>
                  <a:gd name="connsiteY110" fmla="*/ 791533 h 860519"/>
                  <a:gd name="connsiteX111" fmla="*/ 68963 w 855828"/>
                  <a:gd name="connsiteY111" fmla="*/ 838770 h 860519"/>
                  <a:gd name="connsiteX112" fmla="*/ 65020 w 855828"/>
                  <a:gd name="connsiteY112" fmla="*/ 835893 h 860519"/>
                  <a:gd name="connsiteX113" fmla="*/ 91957 w 855828"/>
                  <a:gd name="connsiteY113" fmla="*/ 835893 h 860519"/>
                  <a:gd name="connsiteX114" fmla="*/ 88013 w 855828"/>
                  <a:gd name="connsiteY114" fmla="*/ 838770 h 860519"/>
                  <a:gd name="connsiteX115" fmla="*/ 88013 w 855828"/>
                  <a:gd name="connsiteY115" fmla="*/ 791533 h 860519"/>
                  <a:gd name="connsiteX116" fmla="*/ 129583 w 855828"/>
                  <a:gd name="connsiteY116" fmla="*/ 791533 h 860519"/>
                  <a:gd name="connsiteX117" fmla="*/ 129583 w 855828"/>
                  <a:gd name="connsiteY117" fmla="*/ 798267 h 860519"/>
                  <a:gd name="connsiteX118" fmla="*/ 267901 w 855828"/>
                  <a:gd name="connsiteY118" fmla="*/ 634670 h 860519"/>
                  <a:gd name="connsiteX119" fmla="*/ 222533 w 855828"/>
                  <a:gd name="connsiteY119" fmla="*/ 589301 h 860519"/>
                  <a:gd name="connsiteX120" fmla="*/ 805505 w 855828"/>
                  <a:gd name="connsiteY120" fmla="*/ 206802 h 860519"/>
                  <a:gd name="connsiteX121" fmla="*/ 267901 w 855828"/>
                  <a:gd name="connsiteY121" fmla="*/ 634670 h 8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855828" h="860519">
                    <a:moveTo>
                      <a:pt x="855557" y="189495"/>
                    </a:moveTo>
                    <a:cubicBezTo>
                      <a:pt x="854571" y="185481"/>
                      <a:pt x="851112" y="182558"/>
                      <a:pt x="846991" y="182254"/>
                    </a:cubicBezTo>
                    <a:cubicBezTo>
                      <a:pt x="838986" y="181712"/>
                      <a:pt x="649575" y="173024"/>
                      <a:pt x="219606" y="566061"/>
                    </a:cubicBezTo>
                    <a:cubicBezTo>
                      <a:pt x="226151" y="549326"/>
                      <a:pt x="239245" y="513979"/>
                      <a:pt x="253721" y="464715"/>
                    </a:cubicBezTo>
                    <a:cubicBezTo>
                      <a:pt x="294492" y="445595"/>
                      <a:pt x="332105" y="420366"/>
                      <a:pt x="365264" y="389898"/>
                    </a:cubicBezTo>
                    <a:cubicBezTo>
                      <a:pt x="396269" y="359555"/>
                      <a:pt x="421728" y="324024"/>
                      <a:pt x="440490" y="284910"/>
                    </a:cubicBezTo>
                    <a:cubicBezTo>
                      <a:pt x="401178" y="301194"/>
                      <a:pt x="365175" y="324532"/>
                      <a:pt x="334260" y="353771"/>
                    </a:cubicBezTo>
                    <a:cubicBezTo>
                      <a:pt x="303023" y="385086"/>
                      <a:pt x="276413" y="420697"/>
                      <a:pt x="255232" y="459527"/>
                    </a:cubicBezTo>
                    <a:cubicBezTo>
                      <a:pt x="266384" y="421079"/>
                      <a:pt x="278232" y="374603"/>
                      <a:pt x="288478" y="322079"/>
                    </a:cubicBezTo>
                    <a:cubicBezTo>
                      <a:pt x="323827" y="305267"/>
                      <a:pt x="356456" y="283247"/>
                      <a:pt x="385274" y="256756"/>
                    </a:cubicBezTo>
                    <a:cubicBezTo>
                      <a:pt x="412721" y="229895"/>
                      <a:pt x="435259" y="198441"/>
                      <a:pt x="451869" y="163815"/>
                    </a:cubicBezTo>
                    <a:cubicBezTo>
                      <a:pt x="417067" y="178231"/>
                      <a:pt x="385195" y="198890"/>
                      <a:pt x="357827" y="224774"/>
                    </a:cubicBezTo>
                    <a:cubicBezTo>
                      <a:pt x="331116" y="251494"/>
                      <a:pt x="308243" y="281792"/>
                      <a:pt x="289864" y="314802"/>
                    </a:cubicBezTo>
                    <a:cubicBezTo>
                      <a:pt x="291271" y="307401"/>
                      <a:pt x="292641" y="299887"/>
                      <a:pt x="293977" y="292260"/>
                    </a:cubicBezTo>
                    <a:cubicBezTo>
                      <a:pt x="309434" y="248000"/>
                      <a:pt x="320260" y="202255"/>
                      <a:pt x="326281" y="155760"/>
                    </a:cubicBezTo>
                    <a:cubicBezTo>
                      <a:pt x="332093" y="103831"/>
                      <a:pt x="330052" y="51322"/>
                      <a:pt x="320227" y="0"/>
                    </a:cubicBezTo>
                    <a:cubicBezTo>
                      <a:pt x="299064" y="48961"/>
                      <a:pt x="285042" y="100707"/>
                      <a:pt x="278591" y="153653"/>
                    </a:cubicBezTo>
                    <a:cubicBezTo>
                      <a:pt x="274409" y="193795"/>
                      <a:pt x="274104" y="234245"/>
                      <a:pt x="277682" y="274444"/>
                    </a:cubicBezTo>
                    <a:cubicBezTo>
                      <a:pt x="275336" y="288657"/>
                      <a:pt x="272859" y="302545"/>
                      <a:pt x="270257" y="316003"/>
                    </a:cubicBezTo>
                    <a:cubicBezTo>
                      <a:pt x="267890" y="278283"/>
                      <a:pt x="260296" y="241075"/>
                      <a:pt x="247695" y="205444"/>
                    </a:cubicBezTo>
                    <a:cubicBezTo>
                      <a:pt x="234145" y="170297"/>
                      <a:pt x="214279" y="137924"/>
                      <a:pt x="189081" y="109923"/>
                    </a:cubicBezTo>
                    <a:cubicBezTo>
                      <a:pt x="189156" y="148327"/>
                      <a:pt x="195948" y="186422"/>
                      <a:pt x="209150" y="222486"/>
                    </a:cubicBezTo>
                    <a:cubicBezTo>
                      <a:pt x="223830" y="258990"/>
                      <a:pt x="243922" y="293077"/>
                      <a:pt x="268751" y="323599"/>
                    </a:cubicBezTo>
                    <a:cubicBezTo>
                      <a:pt x="258918" y="373129"/>
                      <a:pt x="247708" y="417066"/>
                      <a:pt x="237125" y="453614"/>
                    </a:cubicBezTo>
                    <a:cubicBezTo>
                      <a:pt x="234341" y="411645"/>
                      <a:pt x="225810" y="370258"/>
                      <a:pt x="211771" y="330609"/>
                    </a:cubicBezTo>
                    <a:cubicBezTo>
                      <a:pt x="196464" y="290905"/>
                      <a:pt x="174024" y="254337"/>
                      <a:pt x="145558" y="222708"/>
                    </a:cubicBezTo>
                    <a:cubicBezTo>
                      <a:pt x="145644" y="266089"/>
                      <a:pt x="153316" y="309122"/>
                      <a:pt x="168230" y="349860"/>
                    </a:cubicBezTo>
                    <a:cubicBezTo>
                      <a:pt x="184579" y="390563"/>
                      <a:pt x="206901" y="428604"/>
                      <a:pt x="234460" y="462731"/>
                    </a:cubicBezTo>
                    <a:cubicBezTo>
                      <a:pt x="220308" y="510477"/>
                      <a:pt x="207674" y="544339"/>
                      <a:pt x="201574" y="559874"/>
                    </a:cubicBezTo>
                    <a:cubicBezTo>
                      <a:pt x="193916" y="519793"/>
                      <a:pt x="180911" y="480919"/>
                      <a:pt x="162909" y="444297"/>
                    </a:cubicBezTo>
                    <a:cubicBezTo>
                      <a:pt x="143122" y="406626"/>
                      <a:pt x="116612" y="372891"/>
                      <a:pt x="84687" y="344758"/>
                    </a:cubicBezTo>
                    <a:cubicBezTo>
                      <a:pt x="89778" y="387841"/>
                      <a:pt x="102365" y="429700"/>
                      <a:pt x="121880" y="468445"/>
                    </a:cubicBezTo>
                    <a:cubicBezTo>
                      <a:pt x="141950" y="505466"/>
                      <a:pt x="167242" y="539407"/>
                      <a:pt x="196978" y="569227"/>
                    </a:cubicBezTo>
                    <a:lnTo>
                      <a:pt x="11134" y="755071"/>
                    </a:lnTo>
                    <a:cubicBezTo>
                      <a:pt x="-3711" y="769963"/>
                      <a:pt x="-3711" y="794058"/>
                      <a:pt x="11134" y="808951"/>
                    </a:cubicBezTo>
                    <a:lnTo>
                      <a:pt x="51550" y="849362"/>
                    </a:lnTo>
                    <a:cubicBezTo>
                      <a:pt x="66428" y="864239"/>
                      <a:pt x="90548" y="864239"/>
                      <a:pt x="105427" y="849362"/>
                    </a:cubicBezTo>
                    <a:lnTo>
                      <a:pt x="292694" y="662094"/>
                    </a:lnTo>
                    <a:cubicBezTo>
                      <a:pt x="413593" y="617892"/>
                      <a:pt x="543462" y="603906"/>
                      <a:pt x="671001" y="621353"/>
                    </a:cubicBezTo>
                    <a:cubicBezTo>
                      <a:pt x="676210" y="622087"/>
                      <a:pt x="681028" y="618460"/>
                      <a:pt x="681763" y="613251"/>
                    </a:cubicBezTo>
                    <a:cubicBezTo>
                      <a:pt x="682498" y="608042"/>
                      <a:pt x="678871" y="603223"/>
                      <a:pt x="673661" y="602489"/>
                    </a:cubicBezTo>
                    <a:cubicBezTo>
                      <a:pt x="542736" y="584657"/>
                      <a:pt x="409438" y="599090"/>
                      <a:pt x="285364" y="644532"/>
                    </a:cubicBezTo>
                    <a:cubicBezTo>
                      <a:pt x="595910" y="358151"/>
                      <a:pt x="848688" y="201468"/>
                      <a:pt x="851287" y="199872"/>
                    </a:cubicBezTo>
                    <a:cubicBezTo>
                      <a:pt x="854811" y="197705"/>
                      <a:pt x="856536" y="193514"/>
                      <a:pt x="855557" y="189495"/>
                    </a:cubicBezTo>
                    <a:close/>
                    <a:moveTo>
                      <a:pt x="347436" y="367530"/>
                    </a:moveTo>
                    <a:cubicBezTo>
                      <a:pt x="360114" y="355468"/>
                      <a:pt x="373779" y="344490"/>
                      <a:pt x="388289" y="334709"/>
                    </a:cubicBezTo>
                    <a:cubicBezTo>
                      <a:pt x="377417" y="349519"/>
                      <a:pt x="365306" y="363379"/>
                      <a:pt x="352088" y="376139"/>
                    </a:cubicBezTo>
                    <a:cubicBezTo>
                      <a:pt x="338892" y="388625"/>
                      <a:pt x="324745" y="400065"/>
                      <a:pt x="309775" y="410357"/>
                    </a:cubicBezTo>
                    <a:cubicBezTo>
                      <a:pt x="321183" y="395114"/>
                      <a:pt x="333776" y="380793"/>
                      <a:pt x="347436" y="367530"/>
                    </a:cubicBezTo>
                    <a:close/>
                    <a:moveTo>
                      <a:pt x="371003" y="238533"/>
                    </a:moveTo>
                    <a:cubicBezTo>
                      <a:pt x="378520" y="231357"/>
                      <a:pt x="386450" y="224628"/>
                      <a:pt x="394755" y="218381"/>
                    </a:cubicBezTo>
                    <a:cubicBezTo>
                      <a:pt x="387711" y="227040"/>
                      <a:pt x="380145" y="235260"/>
                      <a:pt x="372098" y="242997"/>
                    </a:cubicBezTo>
                    <a:cubicBezTo>
                      <a:pt x="364363" y="250361"/>
                      <a:pt x="356224" y="257288"/>
                      <a:pt x="347720" y="263749"/>
                    </a:cubicBezTo>
                    <a:cubicBezTo>
                      <a:pt x="354987" y="254900"/>
                      <a:pt x="362761" y="246481"/>
                      <a:pt x="371003" y="238533"/>
                    </a:cubicBezTo>
                    <a:close/>
                    <a:moveTo>
                      <a:pt x="226967" y="215744"/>
                    </a:moveTo>
                    <a:cubicBezTo>
                      <a:pt x="223039" y="205294"/>
                      <a:pt x="219757" y="194614"/>
                      <a:pt x="217139" y="183761"/>
                    </a:cubicBezTo>
                    <a:cubicBezTo>
                      <a:pt x="221933" y="192981"/>
                      <a:pt x="226186" y="202472"/>
                      <a:pt x="229877" y="212186"/>
                    </a:cubicBezTo>
                    <a:cubicBezTo>
                      <a:pt x="233891" y="222910"/>
                      <a:pt x="237277" y="233858"/>
                      <a:pt x="240019" y="244975"/>
                    </a:cubicBezTo>
                    <a:cubicBezTo>
                      <a:pt x="235132" y="235480"/>
                      <a:pt x="230776" y="225721"/>
                      <a:pt x="226967" y="215744"/>
                    </a:cubicBezTo>
                    <a:close/>
                    <a:moveTo>
                      <a:pt x="186047" y="343117"/>
                    </a:moveTo>
                    <a:cubicBezTo>
                      <a:pt x="179628" y="325931"/>
                      <a:pt x="174682" y="308230"/>
                      <a:pt x="171261" y="290205"/>
                    </a:cubicBezTo>
                    <a:cubicBezTo>
                      <a:pt x="180127" y="305260"/>
                      <a:pt x="187718" y="321031"/>
                      <a:pt x="193955" y="337352"/>
                    </a:cubicBezTo>
                    <a:cubicBezTo>
                      <a:pt x="200559" y="355190"/>
                      <a:pt x="205748" y="373522"/>
                      <a:pt x="209468" y="392177"/>
                    </a:cubicBezTo>
                    <a:cubicBezTo>
                      <a:pt x="200402" y="376456"/>
                      <a:pt x="192571" y="360053"/>
                      <a:pt x="186047" y="343117"/>
                    </a:cubicBezTo>
                    <a:close/>
                    <a:moveTo>
                      <a:pt x="148633" y="772483"/>
                    </a:moveTo>
                    <a:lnTo>
                      <a:pt x="148633" y="730918"/>
                    </a:lnTo>
                    <a:lnTo>
                      <a:pt x="190192" y="730918"/>
                    </a:lnTo>
                    <a:lnTo>
                      <a:pt x="190192" y="737657"/>
                    </a:lnTo>
                    <a:lnTo>
                      <a:pt x="155367" y="772483"/>
                    </a:lnTo>
                    <a:close/>
                    <a:moveTo>
                      <a:pt x="88013" y="705129"/>
                    </a:moveTo>
                    <a:lnTo>
                      <a:pt x="122839" y="670303"/>
                    </a:lnTo>
                    <a:lnTo>
                      <a:pt x="129583" y="670303"/>
                    </a:lnTo>
                    <a:lnTo>
                      <a:pt x="129583" y="711868"/>
                    </a:lnTo>
                    <a:lnTo>
                      <a:pt x="88013" y="711868"/>
                    </a:lnTo>
                    <a:close/>
                    <a:moveTo>
                      <a:pt x="190193" y="651253"/>
                    </a:moveTo>
                    <a:lnTo>
                      <a:pt x="148633" y="651253"/>
                    </a:lnTo>
                    <a:lnTo>
                      <a:pt x="148633" y="644509"/>
                    </a:lnTo>
                    <a:lnTo>
                      <a:pt x="190193" y="602950"/>
                    </a:lnTo>
                    <a:close/>
                    <a:moveTo>
                      <a:pt x="190193" y="670303"/>
                    </a:moveTo>
                    <a:lnTo>
                      <a:pt x="190193" y="711868"/>
                    </a:lnTo>
                    <a:lnTo>
                      <a:pt x="148633" y="711868"/>
                    </a:lnTo>
                    <a:lnTo>
                      <a:pt x="148633" y="670303"/>
                    </a:lnTo>
                    <a:close/>
                    <a:moveTo>
                      <a:pt x="129583" y="730918"/>
                    </a:moveTo>
                    <a:lnTo>
                      <a:pt x="129583" y="772483"/>
                    </a:lnTo>
                    <a:lnTo>
                      <a:pt x="88013" y="772483"/>
                    </a:lnTo>
                    <a:lnTo>
                      <a:pt x="88013" y="730918"/>
                    </a:lnTo>
                    <a:close/>
                    <a:moveTo>
                      <a:pt x="209243" y="711868"/>
                    </a:moveTo>
                    <a:lnTo>
                      <a:pt x="209243" y="670303"/>
                    </a:lnTo>
                    <a:lnTo>
                      <a:pt x="257547" y="670303"/>
                    </a:lnTo>
                    <a:lnTo>
                      <a:pt x="215982" y="711868"/>
                    </a:lnTo>
                    <a:close/>
                    <a:moveTo>
                      <a:pt x="209243" y="651253"/>
                    </a:moveTo>
                    <a:lnTo>
                      <a:pt x="209243" y="602950"/>
                    </a:lnTo>
                    <a:lnTo>
                      <a:pt x="257547" y="651253"/>
                    </a:lnTo>
                    <a:close/>
                    <a:moveTo>
                      <a:pt x="295149" y="220292"/>
                    </a:moveTo>
                    <a:cubicBezTo>
                      <a:pt x="294633" y="198775"/>
                      <a:pt x="295424" y="177248"/>
                      <a:pt x="297516" y="155826"/>
                    </a:cubicBezTo>
                    <a:cubicBezTo>
                      <a:pt x="300218" y="132967"/>
                      <a:pt x="304481" y="110320"/>
                      <a:pt x="310278" y="88042"/>
                    </a:cubicBezTo>
                    <a:cubicBezTo>
                      <a:pt x="310776" y="109932"/>
                      <a:pt x="309800" y="131829"/>
                      <a:pt x="307356" y="153587"/>
                    </a:cubicBezTo>
                    <a:cubicBezTo>
                      <a:pt x="304650" y="176051"/>
                      <a:pt x="300575" y="198327"/>
                      <a:pt x="295149" y="220292"/>
                    </a:cubicBezTo>
                    <a:close/>
                    <a:moveTo>
                      <a:pt x="138799" y="459692"/>
                    </a:moveTo>
                    <a:cubicBezTo>
                      <a:pt x="130440" y="443361"/>
                      <a:pt x="123485" y="426349"/>
                      <a:pt x="118007" y="408840"/>
                    </a:cubicBezTo>
                    <a:cubicBezTo>
                      <a:pt x="128550" y="422771"/>
                      <a:pt x="137910" y="437560"/>
                      <a:pt x="145989" y="453051"/>
                    </a:cubicBezTo>
                    <a:cubicBezTo>
                      <a:pt x="154617" y="470026"/>
                      <a:pt x="161891" y="487656"/>
                      <a:pt x="167744" y="505777"/>
                    </a:cubicBezTo>
                    <a:cubicBezTo>
                      <a:pt x="156918" y="491187"/>
                      <a:pt x="147240" y="475779"/>
                      <a:pt x="138799" y="459692"/>
                    </a:cubicBezTo>
                    <a:close/>
                    <a:moveTo>
                      <a:pt x="62224" y="730918"/>
                    </a:moveTo>
                    <a:lnTo>
                      <a:pt x="68963" y="730918"/>
                    </a:lnTo>
                    <a:lnTo>
                      <a:pt x="68963" y="772483"/>
                    </a:lnTo>
                    <a:lnTo>
                      <a:pt x="21664" y="772483"/>
                    </a:lnTo>
                    <a:cubicBezTo>
                      <a:pt x="22467" y="771046"/>
                      <a:pt x="23455" y="769720"/>
                      <a:pt x="24603" y="768539"/>
                    </a:cubicBezTo>
                    <a:close/>
                    <a:moveTo>
                      <a:pt x="24603" y="795481"/>
                    </a:moveTo>
                    <a:cubicBezTo>
                      <a:pt x="23454" y="794300"/>
                      <a:pt x="22465" y="792972"/>
                      <a:pt x="21661" y="791533"/>
                    </a:cubicBezTo>
                    <a:lnTo>
                      <a:pt x="68963" y="791533"/>
                    </a:lnTo>
                    <a:lnTo>
                      <a:pt x="68963" y="838770"/>
                    </a:lnTo>
                    <a:cubicBezTo>
                      <a:pt x="67522" y="837997"/>
                      <a:pt x="66195" y="837029"/>
                      <a:pt x="65020" y="835893"/>
                    </a:cubicBezTo>
                    <a:close/>
                    <a:moveTo>
                      <a:pt x="91957" y="835893"/>
                    </a:moveTo>
                    <a:cubicBezTo>
                      <a:pt x="90782" y="837029"/>
                      <a:pt x="89454" y="837997"/>
                      <a:pt x="88013" y="838770"/>
                    </a:cubicBezTo>
                    <a:lnTo>
                      <a:pt x="88013" y="791533"/>
                    </a:lnTo>
                    <a:lnTo>
                      <a:pt x="129583" y="791533"/>
                    </a:lnTo>
                    <a:lnTo>
                      <a:pt x="129583" y="798267"/>
                    </a:lnTo>
                    <a:close/>
                    <a:moveTo>
                      <a:pt x="267901" y="634670"/>
                    </a:moveTo>
                    <a:lnTo>
                      <a:pt x="222533" y="589301"/>
                    </a:lnTo>
                    <a:cubicBezTo>
                      <a:pt x="541031" y="296188"/>
                      <a:pt x="729063" y="224243"/>
                      <a:pt x="805505" y="206802"/>
                    </a:cubicBezTo>
                    <a:cubicBezTo>
                      <a:pt x="615495" y="335290"/>
                      <a:pt x="435754" y="478343"/>
                      <a:pt x="267901" y="634670"/>
                    </a:cubicBezTo>
                    <a:close/>
                  </a:path>
                </a:pathLst>
              </a:custGeom>
              <a:solidFill>
                <a:schemeClr val="accent6">
                  <a:lumMod val="50000"/>
                </a:schemeClr>
              </a:solidFill>
              <a:ln w="9525" cap="flat">
                <a:noFill/>
                <a:prstDash val="solid"/>
                <a:miter/>
              </a:ln>
            </p:spPr>
            <p:txBody>
              <a:bodyPr rtlCol="0" anchor="ctr"/>
              <a:lstStyle/>
              <a:p>
                <a:endParaRPr lang="es-SV"/>
              </a:p>
            </p:txBody>
          </p:sp>
        </p:grpSp>
        <p:grpSp>
          <p:nvGrpSpPr>
            <p:cNvPr id="39" name="Gráfico 16" descr="Siren contorno">
              <a:extLst>
                <a:ext uri="{FF2B5EF4-FFF2-40B4-BE49-F238E27FC236}">
                  <a16:creationId xmlns:a16="http://schemas.microsoft.com/office/drawing/2014/main" id="{DB82EBEF-B378-87F3-8FAA-36BD23DA6C81}"/>
                </a:ext>
              </a:extLst>
            </p:cNvPr>
            <p:cNvGrpSpPr/>
            <p:nvPr/>
          </p:nvGrpSpPr>
          <p:grpSpPr>
            <a:xfrm>
              <a:off x="1822450" y="3404418"/>
              <a:ext cx="647700" cy="647700"/>
              <a:chOff x="1822450" y="3404418"/>
              <a:chExt cx="647700" cy="647700"/>
            </a:xfrm>
            <a:solidFill>
              <a:srgbClr val="C00000"/>
            </a:solidFill>
          </p:grpSpPr>
          <p:sp>
            <p:nvSpPr>
              <p:cNvPr id="40" name="Forma libre: forma 39">
                <a:extLst>
                  <a:ext uri="{FF2B5EF4-FFF2-40B4-BE49-F238E27FC236}">
                    <a16:creationId xmlns:a16="http://schemas.microsoft.com/office/drawing/2014/main" id="{5C58AF85-D474-83CF-BF5D-54B791988D77}"/>
                  </a:ext>
                </a:extLst>
              </p:cNvPr>
              <p:cNvSpPr/>
              <p:nvPr/>
            </p:nvSpPr>
            <p:spPr>
              <a:xfrm rot="-351420">
                <a:off x="2241146" y="3641971"/>
                <a:ext cx="19050" cy="220227"/>
              </a:xfrm>
              <a:custGeom>
                <a:avLst/>
                <a:gdLst>
                  <a:gd name="connsiteX0" fmla="*/ 0 w 19050"/>
                  <a:gd name="connsiteY0" fmla="*/ 0 h 220227"/>
                  <a:gd name="connsiteX1" fmla="*/ 19050 w 19050"/>
                  <a:gd name="connsiteY1" fmla="*/ 0 h 220227"/>
                  <a:gd name="connsiteX2" fmla="*/ 19050 w 19050"/>
                  <a:gd name="connsiteY2" fmla="*/ 220228 h 220227"/>
                  <a:gd name="connsiteX3" fmla="*/ 0 w 19050"/>
                  <a:gd name="connsiteY3" fmla="*/ 220228 h 220227"/>
                </a:gdLst>
                <a:ahLst/>
                <a:cxnLst>
                  <a:cxn ang="0">
                    <a:pos x="connsiteX0" y="connsiteY0"/>
                  </a:cxn>
                  <a:cxn ang="0">
                    <a:pos x="connsiteX1" y="connsiteY1"/>
                  </a:cxn>
                  <a:cxn ang="0">
                    <a:pos x="connsiteX2" y="connsiteY2"/>
                  </a:cxn>
                  <a:cxn ang="0">
                    <a:pos x="connsiteX3" y="connsiteY3"/>
                  </a:cxn>
                </a:cxnLst>
                <a:rect l="l" t="t" r="r" b="b"/>
                <a:pathLst>
                  <a:path w="19050" h="220227">
                    <a:moveTo>
                      <a:pt x="0" y="0"/>
                    </a:moveTo>
                    <a:lnTo>
                      <a:pt x="19050" y="0"/>
                    </a:lnTo>
                    <a:lnTo>
                      <a:pt x="19050" y="220228"/>
                    </a:lnTo>
                    <a:lnTo>
                      <a:pt x="0" y="220228"/>
                    </a:lnTo>
                    <a:close/>
                  </a:path>
                </a:pathLst>
              </a:custGeom>
              <a:solidFill>
                <a:srgbClr val="C00000"/>
              </a:solidFill>
              <a:ln w="9525" cap="flat">
                <a:noFill/>
                <a:prstDash val="solid"/>
                <a:miter/>
              </a:ln>
            </p:spPr>
            <p:txBody>
              <a:bodyPr rtlCol="0" anchor="ctr"/>
              <a:lstStyle/>
              <a:p>
                <a:endParaRPr lang="es-SV"/>
              </a:p>
            </p:txBody>
          </p:sp>
          <p:sp>
            <p:nvSpPr>
              <p:cNvPr id="41" name="Forma libre: forma 40">
                <a:extLst>
                  <a:ext uri="{FF2B5EF4-FFF2-40B4-BE49-F238E27FC236}">
                    <a16:creationId xmlns:a16="http://schemas.microsoft.com/office/drawing/2014/main" id="{C0785221-B480-61EB-EA48-901BB4526857}"/>
                  </a:ext>
                </a:extLst>
              </p:cNvPr>
              <p:cNvSpPr/>
              <p:nvPr/>
            </p:nvSpPr>
            <p:spPr>
              <a:xfrm>
                <a:off x="1822450" y="3566342"/>
                <a:ext cx="647700" cy="485775"/>
              </a:xfrm>
              <a:custGeom>
                <a:avLst/>
                <a:gdLst>
                  <a:gd name="connsiteX0" fmla="*/ 647700 w 647700"/>
                  <a:gd name="connsiteY0" fmla="*/ 419100 h 485775"/>
                  <a:gd name="connsiteX1" fmla="*/ 590550 w 647700"/>
                  <a:gd name="connsiteY1" fmla="*/ 419100 h 485775"/>
                  <a:gd name="connsiteX2" fmla="*/ 590550 w 647700"/>
                  <a:gd name="connsiteY2" fmla="*/ 371475 h 485775"/>
                  <a:gd name="connsiteX3" fmla="*/ 513464 w 647700"/>
                  <a:gd name="connsiteY3" fmla="*/ 371475 h 485775"/>
                  <a:gd name="connsiteX4" fmla="*/ 479831 w 647700"/>
                  <a:gd name="connsiteY4" fmla="*/ 25803 h 485775"/>
                  <a:gd name="connsiteX5" fmla="*/ 451390 w 647700"/>
                  <a:gd name="connsiteY5" fmla="*/ 0 h 485775"/>
                  <a:gd name="connsiteX6" fmla="*/ 197472 w 647700"/>
                  <a:gd name="connsiteY6" fmla="*/ 0 h 485775"/>
                  <a:gd name="connsiteX7" fmla="*/ 169040 w 647700"/>
                  <a:gd name="connsiteY7" fmla="*/ 25718 h 485775"/>
                  <a:gd name="connsiteX8" fmla="*/ 134303 w 647700"/>
                  <a:gd name="connsiteY8" fmla="*/ 371475 h 485775"/>
                  <a:gd name="connsiteX9" fmla="*/ 57150 w 647700"/>
                  <a:gd name="connsiteY9" fmla="*/ 371475 h 485775"/>
                  <a:gd name="connsiteX10" fmla="*/ 57150 w 647700"/>
                  <a:gd name="connsiteY10" fmla="*/ 419100 h 485775"/>
                  <a:gd name="connsiteX11" fmla="*/ 0 w 647700"/>
                  <a:gd name="connsiteY11" fmla="*/ 419100 h 485775"/>
                  <a:gd name="connsiteX12" fmla="*/ 0 w 647700"/>
                  <a:gd name="connsiteY12" fmla="*/ 485775 h 485775"/>
                  <a:gd name="connsiteX13" fmla="*/ 647700 w 647700"/>
                  <a:gd name="connsiteY13" fmla="*/ 485775 h 485775"/>
                  <a:gd name="connsiteX14" fmla="*/ 187995 w 647700"/>
                  <a:gd name="connsiteY14" fmla="*/ 27623 h 485775"/>
                  <a:gd name="connsiteX15" fmla="*/ 197472 w 647700"/>
                  <a:gd name="connsiteY15" fmla="*/ 19050 h 485775"/>
                  <a:gd name="connsiteX16" fmla="*/ 451390 w 647700"/>
                  <a:gd name="connsiteY16" fmla="*/ 19050 h 485775"/>
                  <a:gd name="connsiteX17" fmla="*/ 460915 w 647700"/>
                  <a:gd name="connsiteY17" fmla="*/ 27623 h 485775"/>
                  <a:gd name="connsiteX18" fmla="*/ 494348 w 647700"/>
                  <a:gd name="connsiteY18" fmla="*/ 371475 h 485775"/>
                  <a:gd name="connsiteX19" fmla="*/ 153400 w 647700"/>
                  <a:gd name="connsiteY19" fmla="*/ 371475 h 485775"/>
                  <a:gd name="connsiteX20" fmla="*/ 628650 w 647700"/>
                  <a:gd name="connsiteY20" fmla="*/ 466725 h 485775"/>
                  <a:gd name="connsiteX21" fmla="*/ 19050 w 647700"/>
                  <a:gd name="connsiteY21" fmla="*/ 466725 h 485775"/>
                  <a:gd name="connsiteX22" fmla="*/ 19050 w 647700"/>
                  <a:gd name="connsiteY22" fmla="*/ 438150 h 485775"/>
                  <a:gd name="connsiteX23" fmla="*/ 76200 w 647700"/>
                  <a:gd name="connsiteY23" fmla="*/ 438150 h 485775"/>
                  <a:gd name="connsiteX24" fmla="*/ 76200 w 647700"/>
                  <a:gd name="connsiteY24" fmla="*/ 390525 h 485775"/>
                  <a:gd name="connsiteX25" fmla="*/ 571500 w 647700"/>
                  <a:gd name="connsiteY25" fmla="*/ 390525 h 485775"/>
                  <a:gd name="connsiteX26" fmla="*/ 571500 w 647700"/>
                  <a:gd name="connsiteY26" fmla="*/ 438150 h 485775"/>
                  <a:gd name="connsiteX27" fmla="*/ 628650 w 647700"/>
                  <a:gd name="connsiteY27" fmla="*/ 438150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7700" h="485775">
                    <a:moveTo>
                      <a:pt x="647700" y="419100"/>
                    </a:moveTo>
                    <a:lnTo>
                      <a:pt x="590550" y="419100"/>
                    </a:lnTo>
                    <a:lnTo>
                      <a:pt x="590550" y="371475"/>
                    </a:lnTo>
                    <a:lnTo>
                      <a:pt x="513464" y="371475"/>
                    </a:lnTo>
                    <a:lnTo>
                      <a:pt x="479831" y="25803"/>
                    </a:lnTo>
                    <a:cubicBezTo>
                      <a:pt x="478452" y="11141"/>
                      <a:pt x="466117" y="-49"/>
                      <a:pt x="451390" y="0"/>
                    </a:cubicBezTo>
                    <a:lnTo>
                      <a:pt x="197472" y="0"/>
                    </a:lnTo>
                    <a:cubicBezTo>
                      <a:pt x="182782" y="-40"/>
                      <a:pt x="170469" y="11097"/>
                      <a:pt x="169040" y="25718"/>
                    </a:cubicBezTo>
                    <a:lnTo>
                      <a:pt x="134303" y="371475"/>
                    </a:lnTo>
                    <a:lnTo>
                      <a:pt x="57150" y="371475"/>
                    </a:lnTo>
                    <a:lnTo>
                      <a:pt x="57150" y="419100"/>
                    </a:lnTo>
                    <a:lnTo>
                      <a:pt x="0" y="419100"/>
                    </a:lnTo>
                    <a:lnTo>
                      <a:pt x="0" y="485775"/>
                    </a:lnTo>
                    <a:lnTo>
                      <a:pt x="647700" y="485775"/>
                    </a:lnTo>
                    <a:close/>
                    <a:moveTo>
                      <a:pt x="187995" y="27623"/>
                    </a:moveTo>
                    <a:cubicBezTo>
                      <a:pt x="188485" y="22755"/>
                      <a:pt x="192580" y="19050"/>
                      <a:pt x="197472" y="19050"/>
                    </a:cubicBezTo>
                    <a:lnTo>
                      <a:pt x="451390" y="19050"/>
                    </a:lnTo>
                    <a:cubicBezTo>
                      <a:pt x="456300" y="19025"/>
                      <a:pt x="460424" y="22737"/>
                      <a:pt x="460915" y="27623"/>
                    </a:cubicBezTo>
                    <a:lnTo>
                      <a:pt x="494348" y="371475"/>
                    </a:lnTo>
                    <a:lnTo>
                      <a:pt x="153400" y="371475"/>
                    </a:lnTo>
                    <a:close/>
                    <a:moveTo>
                      <a:pt x="628650" y="466725"/>
                    </a:moveTo>
                    <a:lnTo>
                      <a:pt x="19050" y="466725"/>
                    </a:lnTo>
                    <a:lnTo>
                      <a:pt x="19050" y="438150"/>
                    </a:lnTo>
                    <a:lnTo>
                      <a:pt x="76200" y="438150"/>
                    </a:lnTo>
                    <a:lnTo>
                      <a:pt x="76200" y="390525"/>
                    </a:lnTo>
                    <a:lnTo>
                      <a:pt x="571500" y="390525"/>
                    </a:lnTo>
                    <a:lnTo>
                      <a:pt x="571500" y="438150"/>
                    </a:lnTo>
                    <a:lnTo>
                      <a:pt x="628650" y="438150"/>
                    </a:lnTo>
                    <a:close/>
                  </a:path>
                </a:pathLst>
              </a:custGeom>
              <a:solidFill>
                <a:srgbClr val="C00000"/>
              </a:solidFill>
              <a:ln w="9525" cap="flat">
                <a:noFill/>
                <a:prstDash val="solid"/>
                <a:miter/>
              </a:ln>
            </p:spPr>
            <p:txBody>
              <a:bodyPr rtlCol="0" anchor="ctr"/>
              <a:lstStyle/>
              <a:p>
                <a:endParaRPr lang="es-SV"/>
              </a:p>
            </p:txBody>
          </p:sp>
          <p:sp>
            <p:nvSpPr>
              <p:cNvPr id="42" name="Forma libre: forma 41">
                <a:extLst>
                  <a:ext uri="{FF2B5EF4-FFF2-40B4-BE49-F238E27FC236}">
                    <a16:creationId xmlns:a16="http://schemas.microsoft.com/office/drawing/2014/main" id="{AB32A067-D6E5-5F10-92E1-03C3428DFD19}"/>
                  </a:ext>
                </a:extLst>
              </p:cNvPr>
              <p:cNvSpPr/>
              <p:nvPr/>
            </p:nvSpPr>
            <p:spPr>
              <a:xfrm>
                <a:off x="2136775" y="3404418"/>
                <a:ext cx="19050" cy="114300"/>
              </a:xfrm>
              <a:custGeom>
                <a:avLst/>
                <a:gdLst>
                  <a:gd name="connsiteX0" fmla="*/ 0 w 19050"/>
                  <a:gd name="connsiteY0" fmla="*/ 0 h 114300"/>
                  <a:gd name="connsiteX1" fmla="*/ 19050 w 19050"/>
                  <a:gd name="connsiteY1" fmla="*/ 0 h 114300"/>
                  <a:gd name="connsiteX2" fmla="*/ 19050 w 19050"/>
                  <a:gd name="connsiteY2" fmla="*/ 114300 h 114300"/>
                  <a:gd name="connsiteX3" fmla="*/ 0 w 19050"/>
                  <a:gd name="connsiteY3" fmla="*/ 114300 h 114300"/>
                </a:gdLst>
                <a:ahLst/>
                <a:cxnLst>
                  <a:cxn ang="0">
                    <a:pos x="connsiteX0" y="connsiteY0"/>
                  </a:cxn>
                  <a:cxn ang="0">
                    <a:pos x="connsiteX1" y="connsiteY1"/>
                  </a:cxn>
                  <a:cxn ang="0">
                    <a:pos x="connsiteX2" y="connsiteY2"/>
                  </a:cxn>
                  <a:cxn ang="0">
                    <a:pos x="connsiteX3" y="connsiteY3"/>
                  </a:cxn>
                </a:cxnLst>
                <a:rect l="l" t="t" r="r" b="b"/>
                <a:pathLst>
                  <a:path w="19050" h="114300">
                    <a:moveTo>
                      <a:pt x="0" y="0"/>
                    </a:moveTo>
                    <a:lnTo>
                      <a:pt x="19050" y="0"/>
                    </a:lnTo>
                    <a:lnTo>
                      <a:pt x="19050" y="114300"/>
                    </a:lnTo>
                    <a:lnTo>
                      <a:pt x="0" y="114300"/>
                    </a:lnTo>
                    <a:close/>
                  </a:path>
                </a:pathLst>
              </a:custGeom>
              <a:solidFill>
                <a:srgbClr val="C00000"/>
              </a:solidFill>
              <a:ln w="9525" cap="flat">
                <a:noFill/>
                <a:prstDash val="solid"/>
                <a:miter/>
              </a:ln>
            </p:spPr>
            <p:txBody>
              <a:bodyPr rtlCol="0" anchor="ctr"/>
              <a:lstStyle/>
              <a:p>
                <a:endParaRPr lang="es-SV"/>
              </a:p>
            </p:txBody>
          </p:sp>
          <p:sp>
            <p:nvSpPr>
              <p:cNvPr id="43" name="Forma libre: forma 42">
                <a:extLst>
                  <a:ext uri="{FF2B5EF4-FFF2-40B4-BE49-F238E27FC236}">
                    <a16:creationId xmlns:a16="http://schemas.microsoft.com/office/drawing/2014/main" id="{5197AD2F-A5B6-5B9E-7F8E-509DAEECCE7F}"/>
                  </a:ext>
                </a:extLst>
              </p:cNvPr>
              <p:cNvSpPr/>
              <p:nvPr/>
            </p:nvSpPr>
            <p:spPr>
              <a:xfrm>
                <a:off x="1822450" y="3680643"/>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rgbClr val="C00000"/>
              </a:solidFill>
              <a:ln w="9525" cap="flat">
                <a:noFill/>
                <a:prstDash val="solid"/>
                <a:miter/>
              </a:ln>
            </p:spPr>
            <p:txBody>
              <a:bodyPr rtlCol="0" anchor="ctr"/>
              <a:lstStyle/>
              <a:p>
                <a:endParaRPr lang="es-SV"/>
              </a:p>
            </p:txBody>
          </p:sp>
          <p:sp>
            <p:nvSpPr>
              <p:cNvPr id="44" name="Forma libre: forma 43">
                <a:extLst>
                  <a:ext uri="{FF2B5EF4-FFF2-40B4-BE49-F238E27FC236}">
                    <a16:creationId xmlns:a16="http://schemas.microsoft.com/office/drawing/2014/main" id="{1EF238D6-6CD1-E42A-97FF-35A789A3AD8F}"/>
                  </a:ext>
                </a:extLst>
              </p:cNvPr>
              <p:cNvSpPr/>
              <p:nvPr/>
            </p:nvSpPr>
            <p:spPr>
              <a:xfrm>
                <a:off x="2374900" y="3680643"/>
                <a:ext cx="95250" cy="19050"/>
              </a:xfrm>
              <a:custGeom>
                <a:avLst/>
                <a:gdLst>
                  <a:gd name="connsiteX0" fmla="*/ 0 w 95250"/>
                  <a:gd name="connsiteY0" fmla="*/ 0 h 19050"/>
                  <a:gd name="connsiteX1" fmla="*/ 95250 w 95250"/>
                  <a:gd name="connsiteY1" fmla="*/ 0 h 19050"/>
                  <a:gd name="connsiteX2" fmla="*/ 95250 w 95250"/>
                  <a:gd name="connsiteY2" fmla="*/ 19050 h 19050"/>
                  <a:gd name="connsiteX3" fmla="*/ 0 w 9525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95250" h="19050">
                    <a:moveTo>
                      <a:pt x="0" y="0"/>
                    </a:moveTo>
                    <a:lnTo>
                      <a:pt x="95250" y="0"/>
                    </a:lnTo>
                    <a:lnTo>
                      <a:pt x="95250" y="19050"/>
                    </a:lnTo>
                    <a:lnTo>
                      <a:pt x="0" y="19050"/>
                    </a:lnTo>
                    <a:close/>
                  </a:path>
                </a:pathLst>
              </a:custGeom>
              <a:solidFill>
                <a:srgbClr val="C00000"/>
              </a:solidFill>
              <a:ln w="9525" cap="flat">
                <a:noFill/>
                <a:prstDash val="solid"/>
                <a:miter/>
              </a:ln>
            </p:spPr>
            <p:txBody>
              <a:bodyPr rtlCol="0" anchor="ctr"/>
              <a:lstStyle/>
              <a:p>
                <a:endParaRPr lang="es-SV"/>
              </a:p>
            </p:txBody>
          </p:sp>
          <p:sp>
            <p:nvSpPr>
              <p:cNvPr id="45" name="Forma libre: forma 44">
                <a:extLst>
                  <a:ext uri="{FF2B5EF4-FFF2-40B4-BE49-F238E27FC236}">
                    <a16:creationId xmlns:a16="http://schemas.microsoft.com/office/drawing/2014/main" id="{82F76686-4458-68F9-FB6D-15805D81CAB2}"/>
                  </a:ext>
                </a:extLst>
              </p:cNvPr>
              <p:cNvSpPr/>
              <p:nvPr/>
            </p:nvSpPr>
            <p:spPr>
              <a:xfrm rot="-2700000">
                <a:off x="1908176" y="3445785"/>
                <a:ext cx="19050" cy="107765"/>
              </a:xfrm>
              <a:custGeom>
                <a:avLst/>
                <a:gdLst>
                  <a:gd name="connsiteX0" fmla="*/ 0 w 19050"/>
                  <a:gd name="connsiteY0" fmla="*/ 0 h 107765"/>
                  <a:gd name="connsiteX1" fmla="*/ 19050 w 19050"/>
                  <a:gd name="connsiteY1" fmla="*/ 0 h 107765"/>
                  <a:gd name="connsiteX2" fmla="*/ 19050 w 19050"/>
                  <a:gd name="connsiteY2" fmla="*/ 107766 h 107765"/>
                  <a:gd name="connsiteX3" fmla="*/ 0 w 19050"/>
                  <a:gd name="connsiteY3" fmla="*/ 107766 h 107765"/>
                </a:gdLst>
                <a:ahLst/>
                <a:cxnLst>
                  <a:cxn ang="0">
                    <a:pos x="connsiteX0" y="connsiteY0"/>
                  </a:cxn>
                  <a:cxn ang="0">
                    <a:pos x="connsiteX1" y="connsiteY1"/>
                  </a:cxn>
                  <a:cxn ang="0">
                    <a:pos x="connsiteX2" y="connsiteY2"/>
                  </a:cxn>
                  <a:cxn ang="0">
                    <a:pos x="connsiteX3" y="connsiteY3"/>
                  </a:cxn>
                </a:cxnLst>
                <a:rect l="l" t="t" r="r" b="b"/>
                <a:pathLst>
                  <a:path w="19050" h="107765">
                    <a:moveTo>
                      <a:pt x="0" y="0"/>
                    </a:moveTo>
                    <a:lnTo>
                      <a:pt x="19050" y="0"/>
                    </a:lnTo>
                    <a:lnTo>
                      <a:pt x="19050" y="107766"/>
                    </a:lnTo>
                    <a:lnTo>
                      <a:pt x="0" y="107766"/>
                    </a:lnTo>
                    <a:close/>
                  </a:path>
                </a:pathLst>
              </a:custGeom>
              <a:solidFill>
                <a:srgbClr val="C00000"/>
              </a:solidFill>
              <a:ln w="9525" cap="flat">
                <a:noFill/>
                <a:prstDash val="solid"/>
                <a:miter/>
              </a:ln>
            </p:spPr>
            <p:txBody>
              <a:bodyPr rtlCol="0" anchor="ctr"/>
              <a:lstStyle/>
              <a:p>
                <a:endParaRPr lang="es-SV"/>
              </a:p>
            </p:txBody>
          </p:sp>
          <p:sp>
            <p:nvSpPr>
              <p:cNvPr id="46" name="Forma libre: forma 45">
                <a:extLst>
                  <a:ext uri="{FF2B5EF4-FFF2-40B4-BE49-F238E27FC236}">
                    <a16:creationId xmlns:a16="http://schemas.microsoft.com/office/drawing/2014/main" id="{60E31D5A-312C-E323-3E23-4FA961937064}"/>
                  </a:ext>
                </a:extLst>
              </p:cNvPr>
              <p:cNvSpPr/>
              <p:nvPr/>
            </p:nvSpPr>
            <p:spPr>
              <a:xfrm rot="-2700000">
                <a:off x="2321019" y="3490141"/>
                <a:ext cx="107765" cy="19050"/>
              </a:xfrm>
              <a:custGeom>
                <a:avLst/>
                <a:gdLst>
                  <a:gd name="connsiteX0" fmla="*/ 0 w 107765"/>
                  <a:gd name="connsiteY0" fmla="*/ 0 h 19050"/>
                  <a:gd name="connsiteX1" fmla="*/ 107766 w 107765"/>
                  <a:gd name="connsiteY1" fmla="*/ 0 h 19050"/>
                  <a:gd name="connsiteX2" fmla="*/ 107766 w 107765"/>
                  <a:gd name="connsiteY2" fmla="*/ 19050 h 19050"/>
                  <a:gd name="connsiteX3" fmla="*/ 0 w 10776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07765" h="19050">
                    <a:moveTo>
                      <a:pt x="0" y="0"/>
                    </a:moveTo>
                    <a:lnTo>
                      <a:pt x="107766" y="0"/>
                    </a:lnTo>
                    <a:lnTo>
                      <a:pt x="107766" y="19050"/>
                    </a:lnTo>
                    <a:lnTo>
                      <a:pt x="0" y="19050"/>
                    </a:lnTo>
                    <a:close/>
                  </a:path>
                </a:pathLst>
              </a:custGeom>
              <a:solidFill>
                <a:srgbClr val="C00000"/>
              </a:solidFill>
              <a:ln w="9525" cap="flat">
                <a:noFill/>
                <a:prstDash val="solid"/>
                <a:miter/>
              </a:ln>
            </p:spPr>
            <p:txBody>
              <a:bodyPr rtlCol="0" anchor="ctr"/>
              <a:lstStyle/>
              <a:p>
                <a:endParaRPr lang="es-SV"/>
              </a:p>
            </p:txBody>
          </p:sp>
        </p:grpSp>
      </p:grpSp>
    </p:spTree>
    <p:extLst>
      <p:ext uri="{BB962C8B-B14F-4D97-AF65-F5344CB8AC3E}">
        <p14:creationId xmlns:p14="http://schemas.microsoft.com/office/powerpoint/2010/main" val="371993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932DFB-5E63-3A4B-28D8-B9C3D26822E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672527D-F0E5-4AC3-9EAB-A93DFC63D33F}"/>
              </a:ext>
            </a:extLst>
          </p:cNvPr>
          <p:cNvSpPr>
            <a:spLocks noGrp="1"/>
          </p:cNvSpPr>
          <p:nvPr>
            <p:ph type="title"/>
          </p:nvPr>
        </p:nvSpPr>
        <p:spPr>
          <a:xfrm>
            <a:off x="933651" y="237378"/>
            <a:ext cx="11258349" cy="822676"/>
          </a:xfrm>
        </p:spPr>
        <p:txBody>
          <a:bodyPr anchor="ctr">
            <a:noAutofit/>
          </a:bodyPr>
          <a:lstStyle/>
          <a:p>
            <a:pPr algn="ctr"/>
            <a:r>
              <a:rPr lang="es-SV" sz="2800" b="1" dirty="0">
                <a:solidFill>
                  <a:srgbClr val="55B4E9"/>
                </a:solidFill>
                <a:latin typeface="Times New Roman" panose="02020603050405020304" pitchFamily="18" charset="0"/>
                <a:cs typeface="Times New Roman" panose="02020603050405020304" pitchFamily="18" charset="0"/>
              </a:rPr>
              <a:t>Teoría del Cambio</a:t>
            </a:r>
            <a:br>
              <a:rPr lang="es-SV" sz="2800" b="1" dirty="0">
                <a:solidFill>
                  <a:srgbClr val="55B4E9"/>
                </a:solidFill>
                <a:latin typeface="Times New Roman" panose="02020603050405020304" pitchFamily="18" charset="0"/>
                <a:cs typeface="Times New Roman" panose="02020603050405020304" pitchFamily="18" charset="0"/>
              </a:rPr>
            </a:br>
            <a:r>
              <a:rPr lang="es-SV" sz="2800" b="1" dirty="0">
                <a:solidFill>
                  <a:srgbClr val="55B4E9"/>
                </a:solidFill>
                <a:latin typeface="Times New Roman" panose="02020603050405020304" pitchFamily="18" charset="0"/>
                <a:cs typeface="Times New Roman" panose="02020603050405020304" pitchFamily="18" charset="0"/>
              </a:rPr>
              <a:t>Programa de Agricultura y Medios de Vida de CRS</a:t>
            </a:r>
            <a:endParaRPr lang="en-US" sz="2800" b="1" dirty="0">
              <a:solidFill>
                <a:srgbClr val="55B4E9"/>
              </a:solidFill>
              <a:latin typeface="Times New Roman" panose="02020603050405020304" pitchFamily="18" charset="0"/>
              <a:cs typeface="Times New Roman" panose="02020603050405020304" pitchFamily="18" charset="0"/>
            </a:endParaRPr>
          </a:p>
        </p:txBody>
      </p:sp>
      <p:sp>
        <p:nvSpPr>
          <p:cNvPr id="5" name="Chevron 63">
            <a:extLst>
              <a:ext uri="{FF2B5EF4-FFF2-40B4-BE49-F238E27FC236}">
                <a16:creationId xmlns:a16="http://schemas.microsoft.com/office/drawing/2014/main" id="{55279265-7BFA-C10C-76BB-7953DFFC82D1}"/>
              </a:ext>
            </a:extLst>
          </p:cNvPr>
          <p:cNvSpPr/>
          <p:nvPr/>
        </p:nvSpPr>
        <p:spPr>
          <a:xfrm>
            <a:off x="2540616" y="2949369"/>
            <a:ext cx="4026471" cy="907959"/>
          </a:xfrm>
          <a:prstGeom prst="chevron">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1" tIns="171451" rIns="171451" bIns="171451" numCol="1" spcCol="1270" anchor="ctr" anchorCtr="0">
            <a:noAutofit/>
          </a:bodyPr>
          <a:lstStyle/>
          <a:p>
            <a:pPr lvl="0" algn="ctr" defTabSz="2000201">
              <a:spcAft>
                <a:spcPct val="35000"/>
              </a:spcAft>
              <a:defRPr/>
            </a:pPr>
            <a:r>
              <a:rPr lang="en-US" b="1" dirty="0">
                <a:solidFill>
                  <a:srgbClr val="FFFFFF"/>
                </a:solidFill>
              </a:rPr>
              <a:t>PAISAJES SOSTENIBLES</a:t>
            </a: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 name="Chevron 64">
            <a:extLst>
              <a:ext uri="{FF2B5EF4-FFF2-40B4-BE49-F238E27FC236}">
                <a16:creationId xmlns:a16="http://schemas.microsoft.com/office/drawing/2014/main" id="{72B7DCB6-0121-C591-CBCC-1865D3DD5175}"/>
              </a:ext>
            </a:extLst>
          </p:cNvPr>
          <p:cNvSpPr/>
          <p:nvPr/>
        </p:nvSpPr>
        <p:spPr>
          <a:xfrm>
            <a:off x="2721721" y="1651150"/>
            <a:ext cx="4026471" cy="914400"/>
          </a:xfrm>
          <a:prstGeom prst="chevron">
            <a:avLst/>
          </a:pr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1" tIns="171451" rIns="171451" bIns="171451" numCol="1" spcCol="1270" anchor="ctr" anchorCtr="0">
            <a:noAutofit/>
          </a:bodyPr>
          <a:lstStyle/>
          <a:p>
            <a:pPr lvl="0" algn="ctr" defTabSz="2000201">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INGRESOS DIGNOS</a:t>
            </a:r>
          </a:p>
        </p:txBody>
      </p:sp>
      <p:sp>
        <p:nvSpPr>
          <p:cNvPr id="7" name="Chevron 65">
            <a:extLst>
              <a:ext uri="{FF2B5EF4-FFF2-40B4-BE49-F238E27FC236}">
                <a16:creationId xmlns:a16="http://schemas.microsoft.com/office/drawing/2014/main" id="{241A0DCC-47AF-A96E-A05C-93E533EE94BD}"/>
              </a:ext>
            </a:extLst>
          </p:cNvPr>
          <p:cNvSpPr/>
          <p:nvPr/>
        </p:nvSpPr>
        <p:spPr>
          <a:xfrm>
            <a:off x="2776223" y="4324575"/>
            <a:ext cx="4026471" cy="914400"/>
          </a:xfrm>
          <a:prstGeom prst="chevron">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1" tIns="171451" rIns="171451" bIns="171451" numCol="1" spcCol="1270" anchor="ctr" anchorCtr="0">
            <a:noAutofit/>
          </a:bodyPr>
          <a:lstStyle/>
          <a:p>
            <a:pPr lvl="0" algn="ctr" defTabSz="2000201">
              <a:spcAft>
                <a:spcPct val="35000"/>
              </a:spcAft>
              <a:defRPr/>
            </a:pPr>
            <a:r>
              <a:rPr lang="en-US" b="1" dirty="0">
                <a:solidFill>
                  <a:srgbClr val="FFFFFF"/>
                </a:solidFill>
              </a:rPr>
              <a:t>COMUNIDADES RESILIENTES</a:t>
            </a: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extBox 5">
            <a:extLst>
              <a:ext uri="{FF2B5EF4-FFF2-40B4-BE49-F238E27FC236}">
                <a16:creationId xmlns:a16="http://schemas.microsoft.com/office/drawing/2014/main" id="{60FBCF30-24B7-5D54-7A5D-98132E076A00}"/>
              </a:ext>
            </a:extLst>
          </p:cNvPr>
          <p:cNvSpPr txBox="1"/>
          <p:nvPr/>
        </p:nvSpPr>
        <p:spPr>
          <a:xfrm>
            <a:off x="7499003" y="3357144"/>
            <a:ext cx="4417073" cy="1200329"/>
          </a:xfrm>
          <a:prstGeom prst="rect">
            <a:avLst/>
          </a:prstGeom>
          <a:solidFill>
            <a:schemeClr val="accent3">
              <a:lumMod val="20000"/>
              <a:lumOff val="80000"/>
            </a:schemeClr>
          </a:solidFill>
        </p:spPr>
        <p:txBody>
          <a:bodyPr wrap="square" rtlCol="0">
            <a:spAutoFit/>
          </a:bodyPr>
          <a:lstStyle/>
          <a:p>
            <a:pPr lvl="0" algn="ctr" defTabSz="457200">
              <a:defRPr/>
            </a:pPr>
            <a:r>
              <a:rPr lang="es-SV" sz="2400" dirty="0">
                <a:solidFill>
                  <a:srgbClr val="000000"/>
                </a:solidFill>
              </a:rPr>
              <a:t>Todas las personas logran medios de vida dignos y resilientes en paisajes prósperos</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Chevron 65">
            <a:extLst>
              <a:ext uri="{FF2B5EF4-FFF2-40B4-BE49-F238E27FC236}">
                <a16:creationId xmlns:a16="http://schemas.microsoft.com/office/drawing/2014/main" id="{447C91AB-64EA-9680-60B1-1D059B63B884}"/>
              </a:ext>
            </a:extLst>
          </p:cNvPr>
          <p:cNvSpPr/>
          <p:nvPr/>
        </p:nvSpPr>
        <p:spPr>
          <a:xfrm>
            <a:off x="2540616" y="5706222"/>
            <a:ext cx="4388683" cy="914400"/>
          </a:xfrm>
          <a:prstGeom prst="chevron">
            <a:avLst/>
          </a:prstGeom>
          <a:solidFill>
            <a:schemeClr val="accent5">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1451" tIns="171451" rIns="171451" bIns="171451" numCol="1" spcCol="1270" anchor="ctr" anchorCtr="0">
            <a:noAutofit/>
          </a:bodyPr>
          <a:lstStyle/>
          <a:p>
            <a:pPr lvl="0" algn="ctr" defTabSz="2000201">
              <a:spcAft>
                <a:spcPct val="35000"/>
              </a:spcAft>
              <a:defRPr/>
            </a:pPr>
            <a:r>
              <a:rPr lang="en-US" b="1" dirty="0">
                <a:solidFill>
                  <a:srgbClr val="FFFFFF"/>
                </a:solidFill>
              </a:rPr>
              <a:t>SEGURIDAD ALIMENTARIA Y NUTRICIONAL</a:t>
            </a: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0" name="Flecha: arriba y abajo 9">
            <a:extLst>
              <a:ext uri="{FF2B5EF4-FFF2-40B4-BE49-F238E27FC236}">
                <a16:creationId xmlns:a16="http://schemas.microsoft.com/office/drawing/2014/main" id="{6AFACE65-DA53-7E59-9386-6D477462BA7F}"/>
              </a:ext>
            </a:extLst>
          </p:cNvPr>
          <p:cNvSpPr/>
          <p:nvPr/>
        </p:nvSpPr>
        <p:spPr>
          <a:xfrm>
            <a:off x="4485373" y="2536661"/>
            <a:ext cx="249583" cy="434194"/>
          </a:xfrm>
          <a:prstGeom prst="up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1" name="Flecha: arriba y abajo 10">
            <a:extLst>
              <a:ext uri="{FF2B5EF4-FFF2-40B4-BE49-F238E27FC236}">
                <a16:creationId xmlns:a16="http://schemas.microsoft.com/office/drawing/2014/main" id="{A6683626-A4FB-39C3-BE23-C8113A9FE1E3}"/>
              </a:ext>
            </a:extLst>
          </p:cNvPr>
          <p:cNvSpPr/>
          <p:nvPr/>
        </p:nvSpPr>
        <p:spPr>
          <a:xfrm>
            <a:off x="4549928" y="3883955"/>
            <a:ext cx="249583" cy="434194"/>
          </a:xfrm>
          <a:prstGeom prst="up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
        <p:nvSpPr>
          <p:cNvPr id="12" name="Flecha: arriba y abajo 11">
            <a:extLst>
              <a:ext uri="{FF2B5EF4-FFF2-40B4-BE49-F238E27FC236}">
                <a16:creationId xmlns:a16="http://schemas.microsoft.com/office/drawing/2014/main" id="{D64BD306-F27B-7ED8-6907-DCEF5DD75C4C}"/>
              </a:ext>
            </a:extLst>
          </p:cNvPr>
          <p:cNvSpPr/>
          <p:nvPr/>
        </p:nvSpPr>
        <p:spPr>
          <a:xfrm>
            <a:off x="4553851" y="5246182"/>
            <a:ext cx="249583" cy="434194"/>
          </a:xfrm>
          <a:prstGeom prst="upDownArrow">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spTree>
    <p:extLst>
      <p:ext uri="{BB962C8B-B14F-4D97-AF65-F5344CB8AC3E}">
        <p14:creationId xmlns:p14="http://schemas.microsoft.com/office/powerpoint/2010/main" val="3062265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DBA2-32DC-70EB-4C06-EC96554ADE4F}"/>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B33D8EA6-7FE0-D126-FE73-2899FBA5815A}"/>
              </a:ext>
            </a:extLst>
          </p:cNvPr>
          <p:cNvSpPr/>
          <p:nvPr/>
        </p:nvSpPr>
        <p:spPr>
          <a:xfrm>
            <a:off x="6743701" y="1523186"/>
            <a:ext cx="5016500" cy="51698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SV"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Incremento de la productividad agrícola con tecnologías y extensión rural;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SV"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Acceso a servicios financieros para diversificar e incrementar ingresos;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s-SV" sz="2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rPr>
              <a:t>Mejora de la resiliencia del hogar mediante habilidades, y capacidades de gestión del riesgo. </a:t>
            </a:r>
          </a:p>
        </p:txBody>
      </p:sp>
      <p:sp>
        <p:nvSpPr>
          <p:cNvPr id="2" name="Rectángulo 1">
            <a:extLst>
              <a:ext uri="{FF2B5EF4-FFF2-40B4-BE49-F238E27FC236}">
                <a16:creationId xmlns:a16="http://schemas.microsoft.com/office/drawing/2014/main" id="{4E4D6020-13A8-6117-0162-396184AAD549}"/>
              </a:ext>
            </a:extLst>
          </p:cNvPr>
          <p:cNvSpPr/>
          <p:nvPr/>
        </p:nvSpPr>
        <p:spPr>
          <a:xfrm>
            <a:off x="6966820" y="583131"/>
            <a:ext cx="4860758" cy="7315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pPr>
            <a:r>
              <a:rPr lang="es-GT" sz="4000" b="1" dirty="0">
                <a:solidFill>
                  <a:srgbClr val="55B4E9"/>
                </a:solidFill>
                <a:latin typeface="Times New Roman" panose="02020603050405020304" pitchFamily="18" charset="0"/>
                <a:ea typeface="+mj-ea"/>
                <a:cs typeface="Times New Roman" panose="02020603050405020304" pitchFamily="18" charset="0"/>
              </a:rPr>
              <a:t>Objetivos</a:t>
            </a:r>
            <a:endParaRPr lang="es-SV" sz="4000" b="1" dirty="0">
              <a:solidFill>
                <a:srgbClr val="55B4E9"/>
              </a:solidFill>
              <a:latin typeface="Times New Roman" panose="02020603050405020304" pitchFamily="18" charset="0"/>
              <a:ea typeface="+mj-ea"/>
              <a:cs typeface="Times New Roman" panose="02020603050405020304" pitchFamily="18" charset="0"/>
            </a:endParaRPr>
          </a:p>
        </p:txBody>
      </p:sp>
      <p:grpSp>
        <p:nvGrpSpPr>
          <p:cNvPr id="24" name="Grupo 23">
            <a:extLst>
              <a:ext uri="{FF2B5EF4-FFF2-40B4-BE49-F238E27FC236}">
                <a16:creationId xmlns:a16="http://schemas.microsoft.com/office/drawing/2014/main" id="{BA34A2B5-5A51-CDD0-7D9F-2C19CB6861F4}"/>
              </a:ext>
            </a:extLst>
          </p:cNvPr>
          <p:cNvGrpSpPr/>
          <p:nvPr/>
        </p:nvGrpSpPr>
        <p:grpSpPr>
          <a:xfrm>
            <a:off x="570826" y="196468"/>
            <a:ext cx="6061473" cy="6533792"/>
            <a:chOff x="570826" y="196468"/>
            <a:chExt cx="6061473" cy="6533792"/>
          </a:xfrm>
        </p:grpSpPr>
        <p:grpSp>
          <p:nvGrpSpPr>
            <p:cNvPr id="17" name="Grupo 16">
              <a:extLst>
                <a:ext uri="{FF2B5EF4-FFF2-40B4-BE49-F238E27FC236}">
                  <a16:creationId xmlns:a16="http://schemas.microsoft.com/office/drawing/2014/main" id="{3EB11367-8318-7F63-F041-8D1627911F03}"/>
                </a:ext>
              </a:extLst>
            </p:cNvPr>
            <p:cNvGrpSpPr/>
            <p:nvPr/>
          </p:nvGrpSpPr>
          <p:grpSpPr>
            <a:xfrm>
              <a:off x="570826" y="196468"/>
              <a:ext cx="6033849" cy="6533792"/>
              <a:chOff x="609533" y="159230"/>
              <a:chExt cx="6033849" cy="6533792"/>
            </a:xfrm>
          </p:grpSpPr>
          <p:pic>
            <p:nvPicPr>
              <p:cNvPr id="6" name="Picture 3" descr="A screenshot of a cell phone&#10;&#10;Description automatically generated">
                <a:extLst>
                  <a:ext uri="{FF2B5EF4-FFF2-40B4-BE49-F238E27FC236}">
                    <a16:creationId xmlns:a16="http://schemas.microsoft.com/office/drawing/2014/main" id="{F80CA6C6-3E8F-17BF-A893-CEBD9D024A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533" y="159230"/>
                <a:ext cx="6006137" cy="6533792"/>
              </a:xfrm>
              <a:prstGeom prst="rect">
                <a:avLst/>
              </a:prstGeom>
            </p:spPr>
          </p:pic>
          <p:pic>
            <p:nvPicPr>
              <p:cNvPr id="4" name="Imagen 3">
                <a:extLst>
                  <a:ext uri="{FF2B5EF4-FFF2-40B4-BE49-F238E27FC236}">
                    <a16:creationId xmlns:a16="http://schemas.microsoft.com/office/drawing/2014/main" id="{EF0CD5F4-781B-E50B-47E7-D98A206B6CDB}"/>
                  </a:ext>
                </a:extLst>
              </p:cNvPr>
              <p:cNvPicPr>
                <a:picLocks noChangeAspect="1"/>
              </p:cNvPicPr>
              <p:nvPr/>
            </p:nvPicPr>
            <p:blipFill>
              <a:blip r:embed="rId3"/>
              <a:stretch>
                <a:fillRect/>
              </a:stretch>
            </p:blipFill>
            <p:spPr>
              <a:xfrm>
                <a:off x="2668976" y="2004264"/>
                <a:ext cx="1551798" cy="1079479"/>
              </a:xfrm>
              <a:prstGeom prst="rect">
                <a:avLst/>
              </a:prstGeom>
            </p:spPr>
          </p:pic>
          <p:pic>
            <p:nvPicPr>
              <p:cNvPr id="7" name="Imagen 6" descr="Mano de una persona&#10;&#10;Descripción generada automáticamente con confianza baja">
                <a:extLst>
                  <a:ext uri="{FF2B5EF4-FFF2-40B4-BE49-F238E27FC236}">
                    <a16:creationId xmlns:a16="http://schemas.microsoft.com/office/drawing/2014/main" id="{2F70D087-A351-B225-5A41-B4B510E4E40A}"/>
                  </a:ext>
                </a:extLst>
              </p:cNvPr>
              <p:cNvPicPr>
                <a:picLocks noChangeAspect="1"/>
              </p:cNvPicPr>
              <p:nvPr/>
            </p:nvPicPr>
            <p:blipFill>
              <a:blip r:embed="rId4"/>
              <a:stretch>
                <a:fillRect/>
              </a:stretch>
            </p:blipFill>
            <p:spPr>
              <a:xfrm>
                <a:off x="753911" y="4032368"/>
                <a:ext cx="1819844" cy="2442124"/>
              </a:xfrm>
              <a:prstGeom prst="rect">
                <a:avLst/>
              </a:prstGeom>
            </p:spPr>
          </p:pic>
          <p:pic>
            <p:nvPicPr>
              <p:cNvPr id="9" name="Imagen 8" descr="Imagen que contiene exterior, hombre, café, tabla&#10;&#10;Descripción generada automáticamente">
                <a:extLst>
                  <a:ext uri="{FF2B5EF4-FFF2-40B4-BE49-F238E27FC236}">
                    <a16:creationId xmlns:a16="http://schemas.microsoft.com/office/drawing/2014/main" id="{E6571818-E6C6-8F17-D4E6-E1472E3C734F}"/>
                  </a:ext>
                </a:extLst>
              </p:cNvPr>
              <p:cNvPicPr>
                <a:picLocks noChangeAspect="1"/>
              </p:cNvPicPr>
              <p:nvPr/>
            </p:nvPicPr>
            <p:blipFill rotWithShape="1">
              <a:blip r:embed="rId5"/>
              <a:srcRect l="6995" t="2115" r="37921" b="13616"/>
              <a:stretch/>
            </p:blipFill>
            <p:spPr>
              <a:xfrm>
                <a:off x="4373740" y="2040037"/>
                <a:ext cx="2123313" cy="1308123"/>
              </a:xfrm>
              <a:prstGeom prst="rect">
                <a:avLst/>
              </a:prstGeom>
              <a:noFill/>
            </p:spPr>
          </p:pic>
          <p:pic>
            <p:nvPicPr>
              <p:cNvPr id="10" name="object 3">
                <a:extLst>
                  <a:ext uri="{FF2B5EF4-FFF2-40B4-BE49-F238E27FC236}">
                    <a16:creationId xmlns:a16="http://schemas.microsoft.com/office/drawing/2014/main" id="{8418C74E-153F-E6C5-005D-6E5C42F8E9E4}"/>
                  </a:ext>
                </a:extLst>
              </p:cNvPr>
              <p:cNvPicPr/>
              <p:nvPr/>
            </p:nvPicPr>
            <p:blipFill>
              <a:blip r:embed="rId6" cstate="print"/>
              <a:stretch>
                <a:fillRect/>
              </a:stretch>
            </p:blipFill>
            <p:spPr>
              <a:xfrm>
                <a:off x="4315996" y="3431464"/>
                <a:ext cx="2181056" cy="1590563"/>
              </a:xfrm>
              <a:prstGeom prst="rect">
                <a:avLst/>
              </a:prstGeom>
            </p:spPr>
          </p:pic>
          <p:pic>
            <p:nvPicPr>
              <p:cNvPr id="11" name="Imagen 10">
                <a:extLst>
                  <a:ext uri="{FF2B5EF4-FFF2-40B4-BE49-F238E27FC236}">
                    <a16:creationId xmlns:a16="http://schemas.microsoft.com/office/drawing/2014/main" id="{72AB1F7B-3A15-6597-B557-E544CA76ADEB}"/>
                  </a:ext>
                </a:extLst>
              </p:cNvPr>
              <p:cNvPicPr>
                <a:picLocks noChangeAspect="1"/>
              </p:cNvPicPr>
              <p:nvPr/>
            </p:nvPicPr>
            <p:blipFill>
              <a:blip r:embed="rId7"/>
              <a:stretch>
                <a:fillRect/>
              </a:stretch>
            </p:blipFill>
            <p:spPr>
              <a:xfrm>
                <a:off x="4334533" y="5070510"/>
                <a:ext cx="2162519" cy="1454929"/>
              </a:xfrm>
              <a:prstGeom prst="rect">
                <a:avLst/>
              </a:prstGeom>
            </p:spPr>
          </p:pic>
          <p:sp>
            <p:nvSpPr>
              <p:cNvPr id="15" name="Rectángulo 14">
                <a:extLst>
                  <a:ext uri="{FF2B5EF4-FFF2-40B4-BE49-F238E27FC236}">
                    <a16:creationId xmlns:a16="http://schemas.microsoft.com/office/drawing/2014/main" id="{8945C5A5-BD8D-6BDC-A52B-23CCDA209309}"/>
                  </a:ext>
                </a:extLst>
              </p:cNvPr>
              <p:cNvSpPr/>
              <p:nvPr/>
            </p:nvSpPr>
            <p:spPr>
              <a:xfrm>
                <a:off x="736611" y="332561"/>
                <a:ext cx="5906771" cy="16266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SV"/>
              </a:p>
            </p:txBody>
          </p:sp>
          <p:pic>
            <p:nvPicPr>
              <p:cNvPr id="12" name="Imagen 11" descr="Un hombre con un plátano en la mano&#10;&#10;Descripción generada automáticamente con confianza baja">
                <a:extLst>
                  <a:ext uri="{FF2B5EF4-FFF2-40B4-BE49-F238E27FC236}">
                    <a16:creationId xmlns:a16="http://schemas.microsoft.com/office/drawing/2014/main" id="{364BFABF-167C-C863-F55E-7F945ACAFB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766" y="287495"/>
                <a:ext cx="1511300" cy="1582781"/>
              </a:xfrm>
              <a:prstGeom prst="rect">
                <a:avLst/>
              </a:prstGeom>
              <a:noFill/>
              <a:ln>
                <a:noFill/>
              </a:ln>
            </p:spPr>
          </p:pic>
          <p:pic>
            <p:nvPicPr>
              <p:cNvPr id="13" name="Imagen 12" descr="Un grupo de personas en un bosque&#10;&#10;Descripción generada automáticamente con confianza media">
                <a:extLst>
                  <a:ext uri="{FF2B5EF4-FFF2-40B4-BE49-F238E27FC236}">
                    <a16:creationId xmlns:a16="http://schemas.microsoft.com/office/drawing/2014/main" id="{DA673A62-B89E-34DC-937B-F75123E92C8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3756" y="332561"/>
                <a:ext cx="2321560" cy="1579167"/>
              </a:xfrm>
              <a:prstGeom prst="rect">
                <a:avLst/>
              </a:prstGeom>
              <a:noFill/>
              <a:ln>
                <a:noFill/>
              </a:ln>
            </p:spPr>
          </p:pic>
          <p:pic>
            <p:nvPicPr>
              <p:cNvPr id="14" name="Imagen 13" descr="Una persona parado al lado de un árbol con hojas verdes&#10;&#10;Descripción generada automáticamente con confianza media">
                <a:extLst>
                  <a:ext uri="{FF2B5EF4-FFF2-40B4-BE49-F238E27FC236}">
                    <a16:creationId xmlns:a16="http://schemas.microsoft.com/office/drawing/2014/main" id="{47EF364F-8F6B-6EA3-DDC5-5DB6190563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544" t="18234" r="1544" b="18030"/>
              <a:stretch/>
            </p:blipFill>
            <p:spPr bwMode="auto">
              <a:xfrm flipH="1">
                <a:off x="4969579" y="357321"/>
                <a:ext cx="1527474" cy="1554407"/>
              </a:xfrm>
              <a:prstGeom prst="rect">
                <a:avLst/>
              </a:prstGeom>
              <a:noFill/>
              <a:ln>
                <a:noFill/>
              </a:ln>
              <a:extLst>
                <a:ext uri="{53640926-AAD7-44D8-BBD7-CCE9431645EC}">
                  <a14:shadowObscured xmlns:a14="http://schemas.microsoft.com/office/drawing/2010/main"/>
                </a:ext>
              </a:extLst>
            </p:spPr>
          </p:pic>
          <p:pic>
            <p:nvPicPr>
              <p:cNvPr id="16" name="Imagen 15" descr="Un hombre parado al lado de un árbol&#10;&#10;Descripción generada automáticamente con confianza media">
                <a:extLst>
                  <a:ext uri="{FF2B5EF4-FFF2-40B4-BE49-F238E27FC236}">
                    <a16:creationId xmlns:a16="http://schemas.microsoft.com/office/drawing/2014/main" id="{9E0A166E-1ADC-ED8D-B14D-FDBA64CC15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986" r="33728"/>
              <a:stretch/>
            </p:blipFill>
            <p:spPr bwMode="auto">
              <a:xfrm>
                <a:off x="753910" y="2033009"/>
                <a:ext cx="1819845" cy="1997710"/>
              </a:xfrm>
              <a:prstGeom prst="rect">
                <a:avLst/>
              </a:prstGeom>
              <a:ln>
                <a:noFill/>
              </a:ln>
              <a:extLst>
                <a:ext uri="{53640926-AAD7-44D8-BBD7-CCE9431645EC}">
                  <a14:shadowObscured xmlns:a14="http://schemas.microsoft.com/office/drawing/2010/main"/>
                </a:ext>
              </a:extLst>
            </p:spPr>
          </p:pic>
        </p:grpSp>
        <p:cxnSp>
          <p:nvCxnSpPr>
            <p:cNvPr id="19" name="Conector recto 18">
              <a:extLst>
                <a:ext uri="{FF2B5EF4-FFF2-40B4-BE49-F238E27FC236}">
                  <a16:creationId xmlns:a16="http://schemas.microsoft.com/office/drawing/2014/main" id="{E68EDA98-B83C-2C90-75AE-03A58E788156}"/>
                </a:ext>
              </a:extLst>
            </p:cNvPr>
            <p:cNvCxnSpPr>
              <a:cxnSpLocks/>
            </p:cNvCxnSpPr>
            <p:nvPr/>
          </p:nvCxnSpPr>
          <p:spPr>
            <a:xfrm>
              <a:off x="6560622" y="250257"/>
              <a:ext cx="71677" cy="641127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56042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E03D3-D937-25D9-01A3-C58F3E1919D2}"/>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70587B8D-9817-E105-EEE5-D649778440F0}"/>
              </a:ext>
            </a:extLst>
          </p:cNvPr>
          <p:cNvSpPr txBox="1"/>
          <p:nvPr/>
        </p:nvSpPr>
        <p:spPr>
          <a:xfrm>
            <a:off x="-276440" y="412511"/>
            <a:ext cx="7349838" cy="590931"/>
          </a:xfrm>
          <a:prstGeom prst="rect">
            <a:avLst/>
          </a:prstGeom>
          <a:noFill/>
        </p:spPr>
        <p:txBody>
          <a:bodyPr wrap="square" rtlCol="0">
            <a:spAutoFit/>
          </a:bodyPr>
          <a:lstStyle/>
          <a:p>
            <a:pPr algn="ctr">
              <a:lnSpc>
                <a:spcPct val="90000"/>
              </a:lnSpc>
              <a:spcBef>
                <a:spcPct val="0"/>
              </a:spcBef>
            </a:pPr>
            <a:r>
              <a:rPr lang="es-SV" sz="3600" b="1" dirty="0">
                <a:solidFill>
                  <a:srgbClr val="00B3D6"/>
                </a:solidFill>
                <a:latin typeface="Times" panose="02020603050405020304" pitchFamily="18" charset="0"/>
                <a:ea typeface="+mj-ea"/>
                <a:cs typeface="Times" panose="02020603050405020304" pitchFamily="18" charset="0"/>
              </a:rPr>
              <a:t>Nuestro abordaje en agricultura</a:t>
            </a:r>
          </a:p>
        </p:txBody>
      </p:sp>
      <p:grpSp>
        <p:nvGrpSpPr>
          <p:cNvPr id="7" name="Grupo 6">
            <a:extLst>
              <a:ext uri="{FF2B5EF4-FFF2-40B4-BE49-F238E27FC236}">
                <a16:creationId xmlns:a16="http://schemas.microsoft.com/office/drawing/2014/main" id="{B3A4C142-1F37-761A-F740-9D03A91DCA65}"/>
              </a:ext>
            </a:extLst>
          </p:cNvPr>
          <p:cNvGrpSpPr/>
          <p:nvPr/>
        </p:nvGrpSpPr>
        <p:grpSpPr>
          <a:xfrm>
            <a:off x="7333199" y="306186"/>
            <a:ext cx="4299145" cy="6245627"/>
            <a:chOff x="279411" y="462330"/>
            <a:chExt cx="4299145" cy="6245627"/>
          </a:xfrm>
        </p:grpSpPr>
        <p:sp>
          <p:nvSpPr>
            <p:cNvPr id="3" name="Rectangle 7">
              <a:extLst>
                <a:ext uri="{FF2B5EF4-FFF2-40B4-BE49-F238E27FC236}">
                  <a16:creationId xmlns:a16="http://schemas.microsoft.com/office/drawing/2014/main" id="{FA920125-6CB7-5493-958B-DFA0C5C0793A}"/>
                </a:ext>
              </a:extLst>
            </p:cNvPr>
            <p:cNvSpPr/>
            <p:nvPr/>
          </p:nvSpPr>
          <p:spPr>
            <a:xfrm>
              <a:off x="279411" y="5753850"/>
              <a:ext cx="4299145" cy="954107"/>
            </a:xfrm>
            <a:prstGeom prst="rect">
              <a:avLst/>
            </a:prstGeom>
          </p:spPr>
          <p:txBody>
            <a:bodyPr wrap="square">
              <a:spAutoFit/>
            </a:bodyPr>
            <a:lstStyle/>
            <a:p>
              <a:pPr algn="ctr"/>
              <a:r>
                <a:rPr lang="es-SV"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Mejora la productividad de los cultivos </a:t>
              </a:r>
            </a:p>
          </p:txBody>
        </p:sp>
        <p:sp>
          <p:nvSpPr>
            <p:cNvPr id="4" name="Rectangle 7">
              <a:extLst>
                <a:ext uri="{FF2B5EF4-FFF2-40B4-BE49-F238E27FC236}">
                  <a16:creationId xmlns:a16="http://schemas.microsoft.com/office/drawing/2014/main" id="{803F230A-C123-1527-DC9D-29AC729B4313}"/>
                </a:ext>
              </a:extLst>
            </p:cNvPr>
            <p:cNvSpPr/>
            <p:nvPr/>
          </p:nvSpPr>
          <p:spPr>
            <a:xfrm>
              <a:off x="589122" y="3668962"/>
              <a:ext cx="3594180" cy="1677382"/>
            </a:xfrm>
            <a:prstGeom prst="rect">
              <a:avLst/>
            </a:prstGeom>
          </p:spPr>
          <p:txBody>
            <a:bodyPr wrap="square">
              <a:spAutoFit/>
            </a:bodyPr>
            <a:lstStyle/>
            <a:p>
              <a:pPr algn="ctr"/>
              <a:r>
                <a:rPr lang="es-MX" sz="32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Cultivar suelos</a:t>
              </a:r>
            </a:p>
            <a:p>
              <a:pPr algn="ctr">
                <a:spcAft>
                  <a:spcPts val="1800"/>
                </a:spcAft>
              </a:pPr>
              <a:endParaRPr lang="es-MX" sz="2400" b="1" dirty="0">
                <a:solidFill>
                  <a:schemeClr val="accent3">
                    <a:lumMod val="75000"/>
                  </a:schemeClr>
                </a:solidFill>
                <a:latin typeface="Calibri" panose="020F0502020204030204" pitchFamily="34" charset="0"/>
                <a:ea typeface="Calibri" panose="020F0502020204030204" pitchFamily="34" charset="0"/>
                <a:cs typeface="Calibri" panose="020F0502020204030204" pitchFamily="34" charset="0"/>
              </a:endParaRPr>
            </a:p>
            <a:p>
              <a:pPr algn="ctr">
                <a:spcAft>
                  <a:spcPts val="1800"/>
                </a:spcAft>
              </a:pPr>
              <a:r>
                <a:rPr lang="es-MX"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Cosechar Agua</a:t>
              </a:r>
              <a:endParaRPr lang="en-US" sz="3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Google Shape;230;p23">
              <a:extLst>
                <a:ext uri="{FF2B5EF4-FFF2-40B4-BE49-F238E27FC236}">
                  <a16:creationId xmlns:a16="http://schemas.microsoft.com/office/drawing/2014/main" id="{F911FD5A-3028-224F-6AAC-4A3F2971B4F5}"/>
                </a:ext>
              </a:extLst>
            </p:cNvPr>
            <p:cNvSpPr/>
            <p:nvPr/>
          </p:nvSpPr>
          <p:spPr>
            <a:xfrm>
              <a:off x="2013247" y="5346344"/>
              <a:ext cx="677650" cy="531147"/>
            </a:xfrm>
            <a:prstGeom prst="mathEqual">
              <a:avLst>
                <a:gd name="adj1" fmla="val 23520"/>
                <a:gd name="adj2" fmla="val 11760"/>
              </a:avLst>
            </a:prstGeom>
            <a:solidFill>
              <a:srgbClr val="002060"/>
            </a:solidFill>
            <a:ln w="25400" cap="flat" cmpd="sng">
              <a:noFill/>
              <a:prstDash val="solid"/>
              <a:round/>
              <a:headEnd type="none" w="sm" len="sm"/>
              <a:tailEnd type="none" w="sm" len="sm"/>
            </a:ln>
          </p:spPr>
          <p:txBody>
            <a:bodyPr spcFirstLastPara="1" wrap="square" lIns="55440" tIns="27713" rIns="55440" bIns="27713" anchor="ctr" anchorCtr="0">
              <a:noAutofit/>
            </a:bodyPr>
            <a:lstStyle/>
            <a:p>
              <a:pPr algn="ctr"/>
              <a:endParaRPr sz="1698" dirty="0">
                <a:solidFill>
                  <a:schemeClr val="lt1"/>
                </a:solidFill>
                <a:latin typeface="Arial"/>
                <a:ea typeface="Arial"/>
                <a:cs typeface="Arial"/>
                <a:sym typeface="Arial"/>
              </a:endParaRPr>
            </a:p>
          </p:txBody>
        </p:sp>
        <p:sp>
          <p:nvSpPr>
            <p:cNvPr id="10" name="Google Shape;238;p23">
              <a:extLst>
                <a:ext uri="{FF2B5EF4-FFF2-40B4-BE49-F238E27FC236}">
                  <a16:creationId xmlns:a16="http://schemas.microsoft.com/office/drawing/2014/main" id="{E47A7F1C-3909-C350-688A-70EE7E0E1EB6}"/>
                </a:ext>
              </a:extLst>
            </p:cNvPr>
            <p:cNvSpPr/>
            <p:nvPr/>
          </p:nvSpPr>
          <p:spPr>
            <a:xfrm>
              <a:off x="2039708" y="4235115"/>
              <a:ext cx="510988" cy="509713"/>
            </a:xfrm>
            <a:prstGeom prst="mathPlus">
              <a:avLst>
                <a:gd name="adj1" fmla="val 23520"/>
              </a:avLst>
            </a:prstGeom>
            <a:solidFill>
              <a:schemeClr val="accent1">
                <a:lumMod val="75000"/>
              </a:schemeClr>
            </a:solidFill>
            <a:ln w="25400" cap="flat" cmpd="sng">
              <a:noFill/>
              <a:prstDash val="solid"/>
              <a:round/>
              <a:headEnd type="none" w="sm" len="sm"/>
              <a:tailEnd type="none" w="sm" len="sm"/>
            </a:ln>
          </p:spPr>
          <p:txBody>
            <a:bodyPr spcFirstLastPara="1" wrap="square" lIns="55440" tIns="27713" rIns="55440" bIns="27713" anchor="ctr" anchorCtr="0">
              <a:noAutofit/>
            </a:bodyPr>
            <a:lstStyle/>
            <a:p>
              <a:pPr algn="ctr"/>
              <a:endParaRPr sz="1000" dirty="0">
                <a:solidFill>
                  <a:schemeClr val="accent1">
                    <a:lumMod val="75000"/>
                  </a:schemeClr>
                </a:solidFill>
                <a:latin typeface="Arial"/>
                <a:ea typeface="Arial"/>
                <a:cs typeface="Arial"/>
                <a:sym typeface="Arial"/>
              </a:endParaRPr>
            </a:p>
          </p:txBody>
        </p:sp>
        <p:pic>
          <p:nvPicPr>
            <p:cNvPr id="35" name="Imagen 34">
              <a:extLst>
                <a:ext uri="{FF2B5EF4-FFF2-40B4-BE49-F238E27FC236}">
                  <a16:creationId xmlns:a16="http://schemas.microsoft.com/office/drawing/2014/main" id="{4013D8A9-0350-8D7C-AE91-4BF5FC4654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799" y="462330"/>
              <a:ext cx="1982805" cy="3171269"/>
            </a:xfrm>
            <a:prstGeom prst="rect">
              <a:avLst/>
            </a:prstGeom>
          </p:spPr>
        </p:pic>
      </p:grpSp>
      <p:pic>
        <p:nvPicPr>
          <p:cNvPr id="9" name="Imagen 8">
            <a:extLst>
              <a:ext uri="{FF2B5EF4-FFF2-40B4-BE49-F238E27FC236}">
                <a16:creationId xmlns:a16="http://schemas.microsoft.com/office/drawing/2014/main" id="{3F5461FF-6272-F639-F3B4-F0FC17F1E524}"/>
              </a:ext>
            </a:extLst>
          </p:cNvPr>
          <p:cNvPicPr>
            <a:picLocks noChangeAspect="1"/>
          </p:cNvPicPr>
          <p:nvPr/>
        </p:nvPicPr>
        <p:blipFill>
          <a:blip r:embed="rId4"/>
          <a:stretch>
            <a:fillRect/>
          </a:stretch>
        </p:blipFill>
        <p:spPr>
          <a:xfrm>
            <a:off x="372140" y="1185752"/>
            <a:ext cx="6744379" cy="5366061"/>
          </a:xfrm>
          <a:prstGeom prst="rect">
            <a:avLst/>
          </a:prstGeom>
        </p:spPr>
      </p:pic>
    </p:spTree>
    <p:extLst>
      <p:ext uri="{BB962C8B-B14F-4D97-AF65-F5344CB8AC3E}">
        <p14:creationId xmlns:p14="http://schemas.microsoft.com/office/powerpoint/2010/main" val="18300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9DED7-1A4A-DB30-71AF-0A1AF16D04D7}"/>
            </a:ext>
          </a:extLst>
        </p:cNvPr>
        <p:cNvGrpSpPr/>
        <p:nvPr/>
      </p:nvGrpSpPr>
      <p:grpSpPr>
        <a:xfrm>
          <a:off x="0" y="0"/>
          <a:ext cx="0" cy="0"/>
          <a:chOff x="0" y="0"/>
          <a:chExt cx="0" cy="0"/>
        </a:xfrm>
      </p:grpSpPr>
      <p:sp>
        <p:nvSpPr>
          <p:cNvPr id="245" name="Google Shape;245;p24"/>
          <p:cNvSpPr txBox="1"/>
          <p:nvPr/>
        </p:nvSpPr>
        <p:spPr>
          <a:xfrm>
            <a:off x="1346547" y="7344077"/>
            <a:ext cx="6992454" cy="4928134"/>
          </a:xfrm>
          <a:prstGeom prst="rect">
            <a:avLst/>
          </a:prstGeom>
          <a:noFill/>
          <a:ln>
            <a:noFill/>
          </a:ln>
        </p:spPr>
        <p:txBody>
          <a:bodyPr spcFirstLastPara="1" wrap="square" lIns="55440" tIns="27713" rIns="55440" bIns="27713" anchor="t" anchorCtr="0">
            <a:normAutofit/>
          </a:bodyPr>
          <a:lstStyle/>
          <a:p>
            <a:pPr marL="207935" indent="-207935" algn="just">
              <a:spcBef>
                <a:spcPts val="455"/>
              </a:spcBef>
              <a:buClr>
                <a:schemeClr val="bg1"/>
              </a:buClr>
              <a:buSzPct val="100000"/>
              <a:buFont typeface="Wingdings" pitchFamily="2" charset="2"/>
              <a:buChar char="§"/>
            </a:pPr>
            <a:endParaRPr sz="1900" dirty="0">
              <a:latin typeface="Calibri"/>
              <a:ea typeface="Calibri"/>
              <a:cs typeface="Calibri"/>
              <a:sym typeface="Calibri"/>
            </a:endParaRPr>
          </a:p>
        </p:txBody>
      </p:sp>
      <p:pic>
        <p:nvPicPr>
          <p:cNvPr id="246" name="Google Shape;246;p24" descr="Una pantalla de una laptop&#10;&#10;Descripción generada automáticamente"/>
          <p:cNvPicPr preferRelativeResize="0"/>
          <p:nvPr/>
        </p:nvPicPr>
        <p:blipFill rotWithShape="1">
          <a:blip r:embed="rId2">
            <a:alphaModFix/>
          </a:blip>
          <a:srcRect r="28314" b="2"/>
          <a:stretch/>
        </p:blipFill>
        <p:spPr>
          <a:xfrm>
            <a:off x="8576109" y="2040556"/>
            <a:ext cx="3048000" cy="3498783"/>
          </a:xfrm>
          <a:prstGeom prst="rect">
            <a:avLst/>
          </a:prstGeom>
          <a:noFill/>
          <a:ln>
            <a:noFill/>
          </a:ln>
        </p:spPr>
      </p:pic>
      <p:sp>
        <p:nvSpPr>
          <p:cNvPr id="2" name="Título 1">
            <a:extLst>
              <a:ext uri="{FF2B5EF4-FFF2-40B4-BE49-F238E27FC236}">
                <a16:creationId xmlns:a16="http://schemas.microsoft.com/office/drawing/2014/main" id="{4ADBACDF-00BB-0B0F-10EF-826725A6F8A5}"/>
              </a:ext>
            </a:extLst>
          </p:cNvPr>
          <p:cNvSpPr>
            <a:spLocks noGrp="1"/>
          </p:cNvSpPr>
          <p:nvPr>
            <p:ph type="title"/>
          </p:nvPr>
        </p:nvSpPr>
        <p:spPr>
          <a:xfrm>
            <a:off x="298660" y="230010"/>
            <a:ext cx="10515600" cy="809518"/>
          </a:xfrm>
        </p:spPr>
        <p:txBody>
          <a:bodyPr>
            <a:normAutofit fontScale="90000"/>
          </a:bodyPr>
          <a:lstStyle/>
          <a:p>
            <a:r>
              <a:rPr lang="es-SV" sz="3100" b="1" dirty="0">
                <a:solidFill>
                  <a:srgbClr val="55B4E9"/>
                </a:solidFill>
                <a:latin typeface="Times New Roman" panose="02020603050405020304" pitchFamily="18" charset="0"/>
                <a:cs typeface="Times New Roman" panose="02020603050405020304" pitchFamily="18" charset="0"/>
                <a:sym typeface="Arial"/>
              </a:rPr>
              <a:t>Tecnologías disruptivas promovidas por CRS:</a:t>
            </a:r>
            <a:br>
              <a:rPr lang="es-SV" sz="3100" b="1" dirty="0">
                <a:solidFill>
                  <a:srgbClr val="55B4E9"/>
                </a:solidFill>
                <a:latin typeface="Times New Roman" panose="02020603050405020304" pitchFamily="18" charset="0"/>
                <a:cs typeface="Times New Roman" panose="02020603050405020304" pitchFamily="18" charset="0"/>
              </a:rPr>
            </a:br>
            <a:r>
              <a:rPr lang="es-SV" sz="3100" b="1" dirty="0">
                <a:solidFill>
                  <a:srgbClr val="55B4E9"/>
                </a:solidFill>
                <a:latin typeface="Times New Roman" panose="02020603050405020304" pitchFamily="18" charset="0"/>
                <a:cs typeface="Times New Roman" panose="02020603050405020304" pitchFamily="18" charset="0"/>
                <a:sym typeface="Arial"/>
              </a:rPr>
              <a:t>Información de Suelos y Análisis Geoespacial (SIGA) </a:t>
            </a:r>
            <a:endParaRPr lang="es-SV" dirty="0"/>
          </a:p>
        </p:txBody>
      </p:sp>
      <p:sp>
        <p:nvSpPr>
          <p:cNvPr id="3" name="Marcador de contenido 2">
            <a:extLst>
              <a:ext uri="{FF2B5EF4-FFF2-40B4-BE49-F238E27FC236}">
                <a16:creationId xmlns:a16="http://schemas.microsoft.com/office/drawing/2014/main" id="{84D48B2E-FBD5-000E-0DDD-5891993E8F59}"/>
              </a:ext>
            </a:extLst>
          </p:cNvPr>
          <p:cNvSpPr>
            <a:spLocks noGrp="1"/>
          </p:cNvSpPr>
          <p:nvPr>
            <p:ph idx="1"/>
          </p:nvPr>
        </p:nvSpPr>
        <p:spPr>
          <a:xfrm>
            <a:off x="567891" y="2921267"/>
            <a:ext cx="7636080" cy="3777915"/>
          </a:xfrm>
        </p:spPr>
        <p:txBody>
          <a:bodyPr>
            <a:normAutofit fontScale="92500" lnSpcReduction="20000"/>
          </a:bodyPr>
          <a:lstStyle/>
          <a:p>
            <a:r>
              <a:rPr lang="es-SV" dirty="0"/>
              <a:t>Mapeo Digital de Suelos (CRS, Grupo Gestor)  </a:t>
            </a:r>
          </a:p>
          <a:p>
            <a:r>
              <a:rPr lang="es-SV" dirty="0"/>
              <a:t>Identificar sitios para la construcción de reservorios (AGRI) e índices potenciales de cultivos</a:t>
            </a:r>
          </a:p>
          <a:p>
            <a:r>
              <a:rPr lang="es-SV" dirty="0"/>
              <a:t>Sensores Remotos para determinar humedad del suelo </a:t>
            </a:r>
          </a:p>
          <a:p>
            <a:r>
              <a:rPr lang="es-SV" dirty="0"/>
              <a:t>Sensores Remotos para determinar alertas y pérdidas de ganancias de coberturas (Terra-i) (CIAT)</a:t>
            </a:r>
          </a:p>
          <a:p>
            <a:r>
              <a:rPr lang="es-SV" dirty="0"/>
              <a:t>Imágenes multiespectrales para el monitoreo de la salud de los cultivos (</a:t>
            </a:r>
            <a:r>
              <a:rPr lang="es-SV" dirty="0" err="1"/>
              <a:t>Drone</a:t>
            </a:r>
            <a:r>
              <a:rPr lang="es-SV" dirty="0"/>
              <a:t>)</a:t>
            </a:r>
          </a:p>
          <a:p>
            <a:r>
              <a:rPr lang="es-SV" dirty="0"/>
              <a:t>Espectrometría, refractómetros para la medición de carbono orgánico</a:t>
            </a:r>
          </a:p>
          <a:p>
            <a:endParaRPr lang="es-SV" dirty="0"/>
          </a:p>
        </p:txBody>
      </p:sp>
      <p:sp>
        <p:nvSpPr>
          <p:cNvPr id="4" name="Rectángulo 3">
            <a:extLst>
              <a:ext uri="{FF2B5EF4-FFF2-40B4-BE49-F238E27FC236}">
                <a16:creationId xmlns:a16="http://schemas.microsoft.com/office/drawing/2014/main" id="{1009221D-0199-FA46-D53B-C53FB69C6EDC}"/>
              </a:ext>
            </a:extLst>
          </p:cNvPr>
          <p:cNvSpPr/>
          <p:nvPr/>
        </p:nvSpPr>
        <p:spPr>
          <a:xfrm>
            <a:off x="298660" y="1361975"/>
            <a:ext cx="7911966" cy="9721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SV" sz="2400" dirty="0">
                <a:solidFill>
                  <a:schemeClr val="tx1"/>
                </a:solidFill>
                <a:ea typeface="Calibri"/>
                <a:cs typeface="Calibri"/>
                <a:sym typeface="Calibri"/>
              </a:rPr>
              <a:t>En  los últimos años las tecnologías disruptivas han evolucionado. El uso de información geográfica ha llevado a CRS a utilizarlas en diversos procesos: </a:t>
            </a:r>
            <a:endParaRPr lang="es-SV" sz="2400" dirty="0">
              <a:solidFill>
                <a:schemeClr val="tx1"/>
              </a:solidFill>
            </a:endParaRPr>
          </a:p>
        </p:txBody>
      </p:sp>
    </p:spTree>
    <p:extLst>
      <p:ext uri="{BB962C8B-B14F-4D97-AF65-F5344CB8AC3E}">
        <p14:creationId xmlns:p14="http://schemas.microsoft.com/office/powerpoint/2010/main" val="205090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B5A3B7A4-67DB-3934-311A-DA0896852D97}"/>
              </a:ext>
            </a:extLst>
          </p:cNvPr>
          <p:cNvSpPr>
            <a:spLocks noGrp="1"/>
          </p:cNvSpPr>
          <p:nvPr>
            <p:ph idx="1"/>
          </p:nvPr>
        </p:nvSpPr>
        <p:spPr>
          <a:xfrm>
            <a:off x="1030705" y="2177689"/>
            <a:ext cx="10515600" cy="4174983"/>
          </a:xfrm>
        </p:spPr>
        <p:txBody>
          <a:bodyPr>
            <a:normAutofit fontScale="92500" lnSpcReduction="10000"/>
          </a:bodyPr>
          <a:lstStyle/>
          <a:p>
            <a:pPr>
              <a:spcAft>
                <a:spcPts val="1200"/>
              </a:spcAft>
            </a:pPr>
            <a:r>
              <a:rPr lang="es-SV" dirty="0">
                <a:latin typeface="Arial"/>
                <a:cs typeface="Arial"/>
              </a:rPr>
              <a:t>Permite conocer las propiedades funcionales del suelo </a:t>
            </a:r>
          </a:p>
          <a:p>
            <a:pPr>
              <a:spcAft>
                <a:spcPts val="1200"/>
              </a:spcAft>
            </a:pPr>
            <a:r>
              <a:rPr lang="es-SV" dirty="0">
                <a:latin typeface="Arial"/>
                <a:cs typeface="Arial"/>
              </a:rPr>
              <a:t>Ofrecen </a:t>
            </a:r>
            <a:r>
              <a:rPr lang="es-SV" dirty="0">
                <a:latin typeface="Arial"/>
                <a:cs typeface="Arial"/>
                <a:sym typeface="Arial"/>
              </a:rPr>
              <a:t>información actualizada con base a datos disponibles</a:t>
            </a:r>
          </a:p>
          <a:p>
            <a:pPr>
              <a:spcAft>
                <a:spcPts val="1200"/>
              </a:spcAft>
            </a:pPr>
            <a:r>
              <a:rPr lang="es-SV" dirty="0">
                <a:latin typeface="Arial"/>
                <a:ea typeface="Arial"/>
                <a:cs typeface="Arial"/>
                <a:sym typeface="Arial"/>
              </a:rPr>
              <a:t>Permiten modelar la relación suelo - paisaje y no como una entidad plana</a:t>
            </a:r>
          </a:p>
          <a:p>
            <a:pPr>
              <a:spcAft>
                <a:spcPts val="1200"/>
              </a:spcAft>
            </a:pPr>
            <a:r>
              <a:rPr lang="es-SV" dirty="0">
                <a:latin typeface="Arial"/>
                <a:ea typeface="Arial"/>
                <a:cs typeface="Arial"/>
                <a:sym typeface="Arial"/>
              </a:rPr>
              <a:t>Posibilidad de utilizar mejor los recursos financieros en base a las necesidades del suelo y productor</a:t>
            </a:r>
          </a:p>
          <a:p>
            <a:pPr>
              <a:spcAft>
                <a:spcPts val="1200"/>
              </a:spcAft>
            </a:pPr>
            <a:r>
              <a:rPr lang="es-SV" dirty="0">
                <a:latin typeface="Arial"/>
                <a:ea typeface="Arial"/>
                <a:cs typeface="Arial"/>
                <a:sym typeface="Arial"/>
              </a:rPr>
              <a:t>Facilita ubicar lugares donde existen vacíos de información para planificar muestreo de suelos</a:t>
            </a:r>
            <a:endParaRPr lang="es-SV" dirty="0"/>
          </a:p>
          <a:p>
            <a:pPr>
              <a:spcAft>
                <a:spcPts val="1200"/>
              </a:spcAft>
            </a:pPr>
            <a:endParaRPr lang="es-SV" dirty="0"/>
          </a:p>
        </p:txBody>
      </p:sp>
      <p:sp>
        <p:nvSpPr>
          <p:cNvPr id="4" name="Google Shape;252;p25">
            <a:extLst>
              <a:ext uri="{FF2B5EF4-FFF2-40B4-BE49-F238E27FC236}">
                <a16:creationId xmlns:a16="http://schemas.microsoft.com/office/drawing/2014/main" id="{7F886025-D5DE-BDAC-B5FA-DBA219AA2E6D}"/>
              </a:ext>
            </a:extLst>
          </p:cNvPr>
          <p:cNvSpPr txBox="1"/>
          <p:nvPr/>
        </p:nvSpPr>
        <p:spPr>
          <a:xfrm>
            <a:off x="1191975" y="998939"/>
            <a:ext cx="6223116" cy="492483"/>
          </a:xfrm>
          <a:prstGeom prst="rect">
            <a:avLst/>
          </a:prstGeom>
          <a:noFill/>
          <a:ln>
            <a:noFill/>
          </a:ln>
        </p:spPr>
        <p:txBody>
          <a:bodyPr spcFirstLastPara="1" wrap="square" lIns="55440" tIns="27713" rIns="55440" bIns="27713" anchor="b" anchorCtr="0">
            <a:normAutofit fontScale="77500" lnSpcReduction="20000"/>
          </a:bodyPr>
          <a:lstStyle/>
          <a:p>
            <a:r>
              <a:rPr lang="es-ES" sz="4300" b="1" dirty="0">
                <a:solidFill>
                  <a:srgbClr val="55B4E9"/>
                </a:solidFill>
                <a:latin typeface="Times New Roman" panose="02020603050405020304" pitchFamily="18" charset="0"/>
                <a:ea typeface="+mj-ea"/>
                <a:cs typeface="Times New Roman" panose="02020603050405020304" pitchFamily="18" charset="0"/>
                <a:sym typeface="Arial"/>
              </a:rPr>
              <a:t>Mapeo Digital de Suelos (MDS</a:t>
            </a:r>
            <a:r>
              <a:rPr lang="es-ES" sz="3200" b="1" dirty="0">
                <a:solidFill>
                  <a:srgbClr val="55B4E9"/>
                </a:solidFill>
                <a:latin typeface="Arial"/>
                <a:ea typeface="Arial"/>
                <a:cs typeface="Arial"/>
                <a:sym typeface="Arial"/>
              </a:rPr>
              <a:t>)</a:t>
            </a:r>
            <a:endParaRPr sz="3200" b="1" dirty="0">
              <a:solidFill>
                <a:srgbClr val="55B4E9"/>
              </a:solidFill>
              <a:latin typeface="Arial"/>
              <a:ea typeface="Arial"/>
              <a:cs typeface="Arial"/>
              <a:sym typeface="Arial"/>
            </a:endParaRPr>
          </a:p>
        </p:txBody>
      </p:sp>
    </p:spTree>
    <p:extLst>
      <p:ext uri="{BB962C8B-B14F-4D97-AF65-F5344CB8AC3E}">
        <p14:creationId xmlns:p14="http://schemas.microsoft.com/office/powerpoint/2010/main" val="41804345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S">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S" id="{ECB9ECE3-C4F8-4DD9-A2B7-F84C19983D50}" vid="{8DBAD7E3-8328-483D-86FB-B6809DBC29D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24203</TotalTime>
  <Words>2451</Words>
  <Application>Microsoft Office PowerPoint</Application>
  <PresentationFormat>Panorámica</PresentationFormat>
  <Paragraphs>223</Paragraphs>
  <Slides>37</Slides>
  <Notes>17</Notes>
  <HiddenSlides>8</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37</vt:i4>
      </vt:variant>
    </vt:vector>
  </HeadingPairs>
  <TitlesOfParts>
    <vt:vector size="47" baseType="lpstr">
      <vt:lpstr>Aptos</vt:lpstr>
      <vt:lpstr>arial</vt:lpstr>
      <vt:lpstr>arial</vt:lpstr>
      <vt:lpstr>Calibri</vt:lpstr>
      <vt:lpstr>Calibri Light</vt:lpstr>
      <vt:lpstr>Times</vt:lpstr>
      <vt:lpstr>Times New Roman</vt:lpstr>
      <vt:lpstr>Wingdings</vt:lpstr>
      <vt:lpstr>Tema de Office</vt:lpstr>
      <vt:lpstr>CRS</vt:lpstr>
      <vt:lpstr>Presentación de PowerPoint</vt:lpstr>
      <vt:lpstr>¿Quienes somos?</vt:lpstr>
      <vt:lpstr>Presentación de PowerPoint</vt:lpstr>
      <vt:lpstr>Áreas de trabajo</vt:lpstr>
      <vt:lpstr>Teoría del Cambio Programa de Agricultura y Medios de Vida de CRS</vt:lpstr>
      <vt:lpstr>Presentación de PowerPoint</vt:lpstr>
      <vt:lpstr>Presentación de PowerPoint</vt:lpstr>
      <vt:lpstr>Tecnologías disruptivas promovidas por CRS: Información de Suelos y Análisis Geoespacial (SIGA) </vt:lpstr>
      <vt:lpstr>Presentación de PowerPoint</vt:lpstr>
      <vt:lpstr>Presentación de PowerPoint</vt:lpstr>
      <vt:lpstr>Presentación de PowerPoint</vt:lpstr>
      <vt:lpstr>Café: Una cadena con marcadas inequidades</vt:lpstr>
      <vt:lpstr>Presentación de PowerPoint</vt:lpstr>
      <vt:lpstr>Presentación de PowerPoint</vt:lpstr>
      <vt:lpstr>Presentación de PowerPoint</vt:lpstr>
      <vt:lpstr>Presentación de PowerPoint</vt:lpstr>
      <vt:lpstr>Presentación de PowerPoint</vt:lpstr>
      <vt:lpstr>Innovaciones tecnológicas y de procesos</vt:lpstr>
      <vt:lpstr>El Salvador. Condiciones de acidez del suelo en las  cordilleras cafetaleras </vt:lpstr>
      <vt:lpstr>El Salvador. Contenido de materia orgánica en las cordilleras cafetaleras</vt:lpstr>
      <vt:lpstr>El Salvador. Contenido de Potasio en cordilleras cafetaleras</vt:lpstr>
      <vt:lpstr>Cordillera Cacahuatique Norte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Elementos habilitantes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Tobar, Jaime</dc:creator>
  <cp:lastModifiedBy>Tobar, Jaime</cp:lastModifiedBy>
  <cp:revision>73</cp:revision>
  <dcterms:created xsi:type="dcterms:W3CDTF">2022-08-03T22:38:06Z</dcterms:created>
  <dcterms:modified xsi:type="dcterms:W3CDTF">2025-07-31T14:34:56Z</dcterms:modified>
</cp:coreProperties>
</file>